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9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54" r:id="rId2"/>
    <p:sldId id="1027" r:id="rId3"/>
    <p:sldId id="852" r:id="rId4"/>
    <p:sldId id="1039" r:id="rId5"/>
    <p:sldId id="1029" r:id="rId6"/>
    <p:sldId id="1025" r:id="rId7"/>
    <p:sldId id="1044" r:id="rId8"/>
    <p:sldId id="928" r:id="rId9"/>
    <p:sldId id="1031" r:id="rId10"/>
    <p:sldId id="855" r:id="rId11"/>
    <p:sldId id="1032" r:id="rId12"/>
    <p:sldId id="1033" r:id="rId13"/>
    <p:sldId id="1034" r:id="rId14"/>
    <p:sldId id="1035" r:id="rId15"/>
    <p:sldId id="1037" r:id="rId16"/>
    <p:sldId id="1041" r:id="rId17"/>
    <p:sldId id="1042" r:id="rId18"/>
    <p:sldId id="1030" r:id="rId19"/>
    <p:sldId id="1043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pos="2921">
          <p15:clr>
            <a:srgbClr val="A4A3A4"/>
          </p15:clr>
        </p15:guide>
        <p15:guide id="7" pos="4560">
          <p15:clr>
            <a:srgbClr val="A4A3A4"/>
          </p15:clr>
        </p15:guide>
        <p15:guide id="8" pos="1824">
          <p15:clr>
            <a:srgbClr val="A4A3A4"/>
          </p15:clr>
        </p15:guide>
        <p15:guide id="9" pos="1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94D"/>
    <a:srgbClr val="FF9933"/>
    <a:srgbClr val="FF6600"/>
    <a:srgbClr val="00FF00"/>
    <a:srgbClr val="DF3321"/>
    <a:srgbClr val="0040C0"/>
    <a:srgbClr val="FF3399"/>
    <a:srgbClr val="0156FF"/>
    <a:srgbClr val="996633"/>
    <a:srgbClr val="017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 autoAdjust="0"/>
  </p:normalViewPr>
  <p:slideViewPr>
    <p:cSldViewPr snapToObjects="1">
      <p:cViewPr varScale="1">
        <p:scale>
          <a:sx n="124" d="100"/>
          <a:sy n="124" d="100"/>
        </p:scale>
        <p:origin x="816" y="256"/>
      </p:cViewPr>
      <p:guideLst>
        <p:guide orient="horz" pos="2256"/>
        <p:guide orient="horz" pos="1824"/>
        <p:guide orient="horz" pos="2688"/>
        <p:guide orient="horz" pos="3120"/>
        <p:guide orient="horz" pos="1392"/>
        <p:guide pos="2921"/>
        <p:guide pos="4560"/>
        <p:guide pos="1824"/>
        <p:guide pos="1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D7BD2-54AB-4D67-AB30-AEB8DECEB6F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9:16:0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1522 24575,'-12'0'0,"-7"0"0,1-5 0,1 1 0,-6-10 0,12 5 0,-12-9 0,6 3 0,-8-4 0,-7 3 0,6-3 0,-7 4 0,-3-14 0,10 7 0,-19-8 0,25 10 0,-14-8 0,15 7 0,-3-12 0,5 12 0,3-6 0,8 8 0,-6-7 0,10 4 0,-9-4 0,4 7 0,0-7 0,-3 5 0,8-6 0,-8 8 0,3 0 0,0-1 0,-4-6 0,9 10 0,-10-8 0,11 3 0,-4-1 0,5-4 0,0 7 0,0-8 0,0 6 0,6-12 0,2 5 0,26-19 0,-9 10 0,16-10 0,1 0 0,-10 10 0,9-10 0,-6 17 0,-5-3 0,3 10 0,-7-3 0,-2 6 0,0 5 0,0-3 0,9 6 0,-13-6 0,11 6 0,-12-2 0,5 4 0,-6 1 0,4 0 0,-4 0 0,6 4 0,10-8 0,1 5 0,2-6 0,14 2 0,-13 1 0,15 4 0,1-5 0,2 5 0,11-7 0,12 7 0,-9-5 0,21 10 0,-21-4 0,9 6 0,-12 0 0,-1 0 0,-9 0 0,-4 0 0,-10 0 0,0 0 0,-8 0 0,5 0 0,-5 6 0,19 1 0,-9 10 0,19-3 0,5 12 0,14-3 0,-16-9 0,3 2 0,-17 0 0,-1-1-256,18-3 1,-2 0 255,14 9 0,-2-7 0,-14 0 0,-10-2 0,-11 0 0,-13-2 0,-8 0 0,-6-2 511,-2 1-511,-6-1 0,0 5 0,1 1 0,2 12 0,1 10 0,-5 10 0,5 8 0,-12-1 0,14 11 0,-14 3 0,7-1 0,-9-2 0,0-10 0,0-9 0,0-1 0,0-17 0,0 0 0,0-13 0,0 4 0,0-4 0,0 12 0,0-5 0,0 12 0,-13-5 0,2 15 0,-10-6 0,-1 22 0,0-21 0,0 13 0,-3-24 0,10 0 0,-7-8 0,8 0 0,-9-4 0,5-1 0,-7-4 0,1-1 0,-8 2 0,-3-5 0,-8 4 0,0-4 0,-1 1 0,2 3 0,-2-4 0,-9 7 0,-3-1 0,-1 6 0,-7 2 0,8-1 0,-11 7 0,1-11 0,-1 4 0,-11-5 0,8 0 0,-10 0 0,1-7 0,22-3 0,2-2 0,-16-2 0,-7 0 0,62 0 0,1-4 0,-3-1 0,-1-9 0,-4 3 0,2-14 0,2 8 0,0-10 0,-1 1 0,6 5 0,-4 0 0,6 3 0,1 4 0,0 3 0,1-1 0,4 8 0,-2 0 0,2 0 0,-10 4 0,5 0 0,-12 0 0,5 0 0,-6 0 0,6 0 0,-4 0 0,10 0 0,-4 0 0,6 0 0,1 0 0,0 0 0,0 0 0,-7 0 0,-1 0 0,-7 0 0,-8 0 0,6 0 0,-7 0 0,0 0 0,7 0 0,0 0 0,-5 0 0,18 0 0,-12 0 0,15 0 0,1 0 0,0 0 0,1 0 0,-1 0 0,-1 0 0,-6 0 0,4 0 0,-4 0 0,0 0 0,5 0 0,-4 0 0,10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08:31:3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24575,'61'42'0,"-19"-11"0,5 5 0,13 19 0,6 4-2487,-5-14 1,6 1 0,-1 3 2486,1 9 0,0 3 0,3-1 0,-9-14 0,2-2 0,3 2 0,4 3 0,-6-2 0,5 3 0,4 3 0,-1 0 0,0 0 0,-5-3 0,0-1 0,-4-2 0,0 0 0,3 2 0,7 6 0,-8-6 0,6 5 0,6 3 0,2 3 0,1 1 0,-1-1 0,-3-1 0,-5-4 0,-6-4 0,7 6 0,-7-5 0,-4-2 0,2 2 0,6 6 0,-5-3 0,6 5 0,4 4 0,0 1 0,0-1 0,-4-3 0,-6-5 0,-8-7 0,12 9 0,-10-9 0,5 6 0,-1 1 0,8 7 0,1 2 0,-4-5 0,-12-10 0,4 2 0,-4-6 354,11 8 0,7 3 0,-15-11-354,-12-5 640,5-13 0,-2-2-640,-12-1 0,43 17 0,-59-29 3904,11-1-3904,-21-8 1078,3 1-1078,-4-4 135,5 8-135,-4-7 0,-1 2 0,-6-4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08:31:39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3238 24575,'26'-7'0,"10"-31"0,24 5 0,-23-3 0,-1-6 0,33-29 0,-9 5 0,3-4 0,-16 18 0,5-5-1266,-2 4 1,11-9 0,4-3 0,-2 1 0,-7 7 1265,-3 3 0,-5 5 0,10-8 0,-3 5 0,12-8 0,5-5 0,4-2 0,-2 1 0,-6 6 0,-10 7 0,7-10 0,-9 9 0,12-6 0,-6 11 0,10-6 0,8-3 0,2-2 0,-1 3 0,-6 4 0,-10 8 0,11-9 0,-10 10 0,10-6 0,-11 9 0,8-5 0,7-2 0,2-2 0,-2 3 0,-7 3 0,-8 7 0,10-5 0,-10 7 0,7-5 0,3-3 0,9-7 0,3-2 0,-6 5 0,-15 8 684,0 4 1,-5 2-685,1-6 0,4-5 0,-12 8 0,1 0 0,9-13 0,-49 29 0,21-35 0,-19 28 4957,24-32-4957,-21 39 0,16-17 0,-22 28 0,16-10 0,-19 19 0,3 0 0,-9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6:52:54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 24575,'43'0'0,"24"0"0,30 0-1731,-37 0 0,4 0 1731,11 0 0,4 0 0,8 0 0,1 0 0,-7 0 0,1 0-912,11 0 0,1 0 912,-4 0 0,-5 0 0,-23 0 0,2 0 12,7 0 1,7 0-1,-12 0-12,12 0 0,11 0 0,3 0 0,-40 0 0,-2 0 0,11 0 0,2 0-265,-2 0 0,-1 0 265,-6 0 0,-2 0 0,43 0 1335,-14 0-1335,-15 0 2251,-11 0-2251,1 0 1369,-10 0-1369,8-7 709,-16 6-709,6-5 115,-8 0-115,8 5 0,3-4 0,9 5 0,-10 0 0,8 0 0,-8-6 0,1 4 0,-2-4 0,-10 1 0,1 3 0,0-8 0,0 3 0,-1-5 0,1 0 0,9-7 0,1 5 0,10-7 0,22-10 0,-17 13 0,28-15 0,-31 19 0,8-1 0,-26 8 0,3-5 0,-22 11 0,1-8 0,-9 8 0,-5-3 0,0 4 0,0 0 0,0 0 0,13 0 0,11-4 0,-1 3 0,5-4 0,-16 5 0,-6 0 0,0 0 0,-6 0 0,-4-3 0,-3 2 0,-5-2 0,1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6:52:5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24575,'13'0'0,"-3"0"0,33 0 0,7 0 0,19 0 0,10 0 0,-18 0 0,-1 0 0,10 0 0,-8 0 0,5 0-476,-5 0 1,-2 0 475,-8 0 0,3 0-655,35 0 1,0 0 654,-39 0 0,0 0 0,31 0 0,2 0 0,-19 0 0,-1 0 0,13 0 0,0 0 0,-21 0 0,-1 0-402,4 0 1,0 0 401,-4 0 0,-1 0 0,0 0 0,2 0 0,5 0 0,-1 0 0,34 0-20,-13 0 20,-15 0 847,-11 0-847,0 0 1311,1 0-1311,-10 0 902,8 0-902,-17 0 23,17 0-23,-16 0 0,-1 0 0,-3 0 0,-17 0 0,8-4 0,-15 3 0,3-7 0,-5 7 0,0-7 0,0 4 0,-1 0 0,1-3 0,5 2 0,9 0 0,0-4 0,5 8 0,-7-8 0,-6 8 0,5-8 0,-10 8 0,10-4 0,-10 5 0,5-3 0,-1 2 0,1-3 0,6 4 0,16-6 0,14 5 0,19-13 0,22 13-646,-38-2 1,2-1 645,8-1 0,-2 1 0,-10 3 0,0 0-148,7-7 1,-1-1 147,14 0 0,10-7 0,-15 7 0,-26-1 0,-5 4 0,-20 0 1271,-2-2-1271,-5 7 315,-3-5-315,-2 2 0,-3-2 0,0 2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6:52:54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 24575,'43'0'0,"24"0"0,30 0-1731,-37 0 0,4 0 1731,11 0 0,4 0 0,8 0 0,1 0 0,-7 0 0,1 0-912,11 0 0,1 0 912,-4 0 0,-5 0 0,-23 0 0,2 0 12,7 0 1,7 0-1,-12 0-12,12 0 0,11 0 0,3 0 0,-40 0 0,-2 0 0,11 0 0,2 0-265,-2 0 0,-1 0 265,-6 0 0,-2 0 0,43 0 1335,-14 0-1335,-15 0 2251,-11 0-2251,1 0 1369,-10 0-1369,8-7 709,-16 6-709,6-5 115,-8 0-115,8 5 0,3-4 0,9 5 0,-10 0 0,8 0 0,-8-6 0,1 4 0,-2-4 0,-10 1 0,1 3 0,0-8 0,0 3 0,-1-5 0,1 0 0,9-7 0,1 5 0,10-7 0,22-10 0,-17 13 0,28-15 0,-31 19 0,8-1 0,-26 8 0,3-5 0,-22 11 0,1-8 0,-9 8 0,-5-3 0,0 4 0,0 0 0,0 0 0,13 0 0,11-4 0,-1 3 0,5-4 0,-16 5 0,-6 0 0,0 0 0,-6 0 0,-4-3 0,-3 2 0,-5-2 0,1 3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6:52:5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24575,'13'0'0,"-3"0"0,33 0 0,7 0 0,19 0 0,10 0 0,-18 0 0,-1 0 0,10 0 0,-8 0 0,5 0-476,-5 0 1,-2 0 475,-8 0 0,3 0-655,35 0 1,0 0 654,-39 0 0,0 0 0,31 0 0,2 0 0,-19 0 0,-1 0 0,13 0 0,0 0 0,-21 0 0,-1 0-402,4 0 1,0 0 401,-4 0 0,-1 0 0,0 0 0,2 0 0,5 0 0,-1 0 0,34 0-20,-13 0 20,-15 0 847,-11 0-847,0 0 1311,1 0-1311,-10 0 902,8 0-902,-17 0 23,17 0-23,-16 0 0,-1 0 0,-3 0 0,-17 0 0,8-4 0,-15 3 0,3-7 0,-5 7 0,0-7 0,0 4 0,-1 0 0,1-3 0,5 2 0,9 0 0,0-4 0,5 8 0,-7-8 0,-6 8 0,5-8 0,-10 8 0,10-4 0,-10 5 0,5-3 0,-1 2 0,1-3 0,6 4 0,16-6 0,14 5 0,19-13 0,22 13-646,-38-2 1,2-1 645,8-1 0,-2 1 0,-10 3 0,0 0-148,7-7 1,-1-1 147,14 0 0,10-7 0,-15 7 0,-26-1 0,-5 4 0,-20 0 1271,-2-2-1271,-5 7 315,-3-5-315,-2 2 0,-3-2 0,0 2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12:14: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2487 1886 24575,'-9'0'0,"-1"0"0,-9 0 0,-12 0 0,0 0 0,-17 0 0,8 0 0,-22 0 0,18 0 0,-28 0 0,28 0 0,-30 0 0,8 0 0,-12 0 0,-1 0 0,3 0 0,-2 0 0,-16 0 0,13 0 0,-11 0 0,14 0 0,0 0 0,0 0 0,13-6 0,-10 4 0,22-10 0,-22 2 0,21-4 0,-7-8 0,11 6 0,0-4 0,-4 1 0,13 4 0,7-7 0,8 8 0,9-8 0,-1 9 0,4-9 0,-7-4 0,4-1 0,-7-14 0,9 7 0,-12-20 0,8 8 0,-14-8 0,6 11 0,1 0 0,2 0 0,1 0 0,5 8 0,-11 3 0,7 8 0,1 0 0,0 0 0,1 0 0,4-1 0,-4 1 0,12-8 0,2 5 0,6-14 0,0-4 0,0-41 0,0 12 0,8-22 0,24 26 0,-1 12 0,17 0 0,-14 15 0,-3 8 0,-8 3 0,-3 14 0,-7-4 0,-1 15 0,0-9 0,-1 15 0,0-7 0,8 1 0,1 2 0,18-7 0,15 3 0,12-7 0,28 7 0,3-16-861,14 13 861,-46-2 0,0-1 0,-5 5 0,-2 0 0,7 0 0,0 0 0,1 0 0,-2 0 0,37-1-180,10-6 180,-32 15 0,0-5 0,-13 7 0,-2 0 0,-24 0 0,9 0 854,-7 0-854,9 13 187,0 3-187,26 35 0,-12 4-273,-17-21 1,0 1 272,18 27 0,7-9 0,-13-3 0,-1 0 0,0 0 0,-12-11 0,-6-4 0,-18-11 0,-2 0 545,-6 0-545,0 0 0,0 0 0,-7 0 0,0 9 0,-7 1 0,0 9 0,0 0 0,0 11 0,0 2 0,0 0 0,0 8 0,0 12 0,0-15 0,0 11 0,0-29 0,0 0 0,0-8 0,0 6 0,0-15 0,0 6 0,0 0 0,0-5 0,0 5 0,0 0 0,0-5 0,0 13 0,0-13 0,0 13 0,0-13 0,-8 14 0,0-15 0,-8 15 0,2-15 0,-2 6 0,2-8 0,0 0 0,0 0 0,6-6 0,-4 4 0,10-11 0,-3 5 0,5-6 0,-6 0 0,5-8 0,-4-3 0,5-3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12:18:34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2100 24575,'-15'-12'0,"-9"-3"0,10-12 0,-20-5 0,14-3 0,-13-11 0,14 1 0,-6-9 0,6 9 0,-10-17 0,4 14-452,1-26 452,-3 8 0,10-10 0,-5 9 0,8 3 0,1 11 0,0 7 0,1 3 0,5 15 0,-2 2 0,8 7 0,-4 4 452,5-3-452,0 4 0,0-5 0,0-1 0,0-6 0,0 5 0,0-12 0,0 12 0,0-12 0,6 5 0,3 0 0,17-7 0,4 4 0,17-4 0,-14 13 0,3 0 0,34-16 0,-25 17 0,7-2 0,-2 0 0,8-5 0,1 1-1017,-1 5 0,5 1 0,-2-1 1017,-9 3 0,-2-1 0,0 2 0,5-1 0,1 1 0,1 1 0,4-2 0,1 1 0,0-1-1075,1 1 0,0 1 0,0-1 1075,5-1 0,1 0 0,0 1 0,0 1 0,0 2 0,-1-2 0,1-1 0,-1-2 0,0 3 0,1 3 0,0 3 0,-1 0 0,-4-1 0,0 1 0,-4 2-787,13 2 0,-2 1 787,8 1 0,0 1 0,-25 3 0,1 2 0,-1-1-548,-1 0 1,1 0-1,1 0 548,6 0 0,2 0 0,-3 0 0,9-1 0,-4 2 501,-5 5 1,0 3-502,-2 3 0,0 3 0,2 7 0,-3 2 0,-15-3 0,0-1 0,14 6 0,-1 0 0,-14-6 0,-1 0 0,5 4 0,1 1 0,5 0 0,-1 1 0,-14-3 0,0 0 0,10 6 0,-1 1 2338,18 18-2338,-31-22 0,-1 1 0,1 7 0,-2 0 0,7 18 0,-13-16 0,-2 0 1785,-2 9-1785,-1 7 2409,-12-7-2409,-2 0 0,-5 29 0,0-13 373,-8-21 1,-4 1-374,-14 34 0,-6-36 0,-4 0-517,12-4 1,-3 2 516,-25 16 0,0-1 0,0 7 0,5-14 0,-5 1 0,2-1 0,1-3 0,10-13 0,-2-1 0,-14 16 0,-1-3 0,17-20 0,0-2-474,-6 2 1,-2-1 473,2 1 0,-1-1 0,2-3 0,0-2 0,-1-3 0,1 0 0,5 3 0,-1-1 0,-9-5 0,-2 1 0,-1 10 0,-1 1-664,-7-6 1,0 1 663,0 6 0,0 1 0,-6-4 0,2-1 0,16-1 0,1-1 0,-7 2 0,-6 0 0,-3-2 0,-7-1 0,7 0 0,10 0 0,-1-1-394,-16 0 0,-9 0 0,12-4 394,24-5 0,1-2 0,-10 1 0,-6-1 0,6-1 0,5-2 0,1 0 330,-27 1 0,3-2-330,2-12 0,18 5 0,0-3 0,10-3 0,2-3 0,-3-2 0,0-1 0,3 4 0,1 0 0,-23-14 846,5 5-846,12 16 1353,15-6-1353,7 14 2079,3-3-2079,8 4 762,-3 0-762,6 0 0,-1 0 0,0 0 0,0 0 0,-5 0 0,4 0 0,-3 4 0,-1 1 0,3 3 0,-8 1 0,4 0 0,0 0 0,-4 0 0,4 0 0,-1-1 0,-3-3 0,-5-1 0,2-4 0,-7 0 0,14 0 0,-4 0 0,3 0 0,-4 0 0,0 0 0,-1-4 0,1-2 0,-1-4 0,1 1 0,0-1 0,-1 0 0,1 1 0,0 3 0,4-1 0,2 6 0,5-3 0,1 4 0,-1 0 0,4-3 0,-2 3 0,5-7 0,-5 3 0,5-3 0,-5-1 0,5-5 0,-3 4 0,4 0 0,0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5060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Textformatierung des Masters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A0B9D-D136-4BF8-9D8F-7EFC87D5934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1596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9923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1282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0377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2244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8280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6637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938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2321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7284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8770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9105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4890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072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41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9A3A7FC-8DD6-8E4B-9196-E9C1724A3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4A4107-8CDF-B24A-BAF8-0DE311ABCFCE}" type="slidenum">
              <a:rPr lang="en-GB" altLang="en-IL" sz="1100"/>
              <a:pPr algn="r" eaLnBrk="1" hangingPunct="1"/>
              <a:t>8</a:t>
            </a:fld>
            <a:endParaRPr lang="en-GB" altLang="en-IL" sz="11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249E1D2-2BF1-494A-AD06-312AD243B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813" y="4681538"/>
            <a:ext cx="5275262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IL" altLang="en-IL">
              <a:latin typeface="Arial" panose="020B0604020202020204" pitchFamily="34" charset="0"/>
            </a:endParaRPr>
          </a:p>
        </p:txBody>
      </p:sp>
      <p:sp>
        <p:nvSpPr>
          <p:cNvPr id="64516" name="Folienbildplatzhalter 4">
            <a:extLst>
              <a:ext uri="{FF2B5EF4-FFF2-40B4-BE49-F238E27FC236}">
                <a16:creationId xmlns:a16="http://schemas.microsoft.com/office/drawing/2014/main" id="{5D13B493-71A9-7C4F-8098-D705B3C33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2552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4667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4289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8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AMP can’t simulate SMP with Crash Faults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982662"/>
            <a:ext cx="7128532" cy="554268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AMP: </a:t>
            </a: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(in </a:t>
            </a:r>
            <a:r>
              <a:rPr lang="de-CH" kern="0" dirty="0" err="1">
                <a:latin typeface="Calibri" pitchFamily="34" charset="0"/>
              </a:rPr>
              <a:t>contrast</a:t>
            </a:r>
            <a:r>
              <a:rPr lang="de-CH" kern="0" dirty="0">
                <a:latin typeface="Calibri" pitchFamily="34" charset="0"/>
              </a:rPr>
              <a:t>)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exists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simulation</a:t>
            </a:r>
            <a:r>
              <a:rPr lang="de-CH" kern="0" dirty="0">
                <a:latin typeface="Calibri" pitchFamily="34" charset="0"/>
              </a:rPr>
              <a:t>.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 simulating algorithm, 𝔹, needs to provide, for each AMP run, a sequence of outputs that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𝔸 </a:t>
            </a:r>
            <a:r>
              <a:rPr lang="de-CH" kern="0" dirty="0" err="1">
                <a:latin typeface="Calibri" pitchFamily="34" charset="0"/>
              </a:rPr>
              <a:t>outputs</a:t>
            </a:r>
            <a:r>
              <a:rPr lang="de-CH" kern="0" dirty="0">
                <a:latin typeface="Calibri" pitchFamily="34" charset="0"/>
              </a:rPr>
              <a:t> in a </a:t>
            </a:r>
            <a:r>
              <a:rPr lang="de-CH" kern="0" dirty="0" err="1">
                <a:latin typeface="Calibri" pitchFamily="34" charset="0"/>
              </a:rPr>
              <a:t>possible</a:t>
            </a:r>
            <a:r>
              <a:rPr lang="de-CH" kern="0" dirty="0">
                <a:latin typeface="Calibri" pitchFamily="34" charset="0"/>
              </a:rPr>
              <a:t> SMP </a:t>
            </a:r>
            <a:r>
              <a:rPr lang="de-CH" kern="0" dirty="0" err="1">
                <a:latin typeface="Calibri" pitchFamily="34" charset="0"/>
              </a:rPr>
              <a:t>run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We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proved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in AMP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simulate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𝔸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We played with similarity of runs, by introducing the same run (run X) to the nodes in different scenarios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b="1" u="sng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u="sng" kern="0" dirty="0">
                <a:latin typeface="Calibri" pitchFamily="34" charset="0"/>
              </a:rPr>
              <a:t>The core idea – in AMP a node can’t timeout.</a:t>
            </a: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AA40-A7E0-9046-994E-6A9CFC7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27179"/>
            <a:ext cx="1763688" cy="28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800708"/>
            <a:ext cx="8280400" cy="561094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–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logical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</a:t>
            </a:r>
            <a:r>
              <a:rPr lang="de-CH" sz="2000" kern="0" dirty="0" err="1">
                <a:latin typeface="Calibri" pitchFamily="34" charset="0"/>
              </a:rPr>
              <a:t>v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updated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background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rate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The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invoked</a:t>
            </a:r>
            <a:r>
              <a:rPr lang="de-CH" kern="0" dirty="0">
                <a:latin typeface="Calibri" pitchFamily="34" charset="0"/>
              </a:rPr>
              <a:t> upon </a:t>
            </a:r>
            <a:r>
              <a:rPr lang="de-CH" kern="0" dirty="0" err="1">
                <a:latin typeface="Calibri" pitchFamily="34" charset="0"/>
              </a:rPr>
              <a:t>these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events</a:t>
            </a:r>
            <a:r>
              <a:rPr lang="de-CH" kern="0" dirty="0">
                <a:latin typeface="Calibri" pitchFamily="34" charset="0"/>
              </a:rPr>
              <a:t>::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</a:t>
            </a:r>
            <a:r>
              <a:rPr lang="de-CH" kern="0" dirty="0" err="1">
                <a:latin typeface="Calibri" pitchFamily="34" charset="0"/>
              </a:rPr>
              <a:t>wakeup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receiving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or</a:t>
            </a:r>
            <a:r>
              <a:rPr lang="de-CH" kern="0" dirty="0">
                <a:latin typeface="Calibri" pitchFamily="34" charset="0"/>
              </a:rPr>
              <a:t> on </a:t>
            </a:r>
            <a:r>
              <a:rPr lang="de-CH" kern="0" dirty="0" err="1">
                <a:latin typeface="Calibri" pitchFamily="34" charset="0"/>
              </a:rPr>
              <a:t>timeout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dirty="0">
                <a:latin typeface="Calibri" pitchFamily="34" charset="0"/>
              </a:rPr>
              <a:t>Notice</a:t>
            </a:r>
            <a:r>
              <a:rPr lang="en-US" kern="0" dirty="0">
                <a:latin typeface="Calibri" pitchFamily="34" charset="0"/>
              </a:rPr>
              <a:t>: after updating the clock in Line 2 the node  always execute Line 3 since the updated clock is always a multiple of 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73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548680"/>
            <a:ext cx="8280400" cy="26923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Assume: L</a:t>
            </a:r>
            <a:r>
              <a:rPr lang="en-US" sz="2000" kern="0" dirty="0">
                <a:latin typeface="Calibri" pitchFamily="34" charset="0"/>
              </a:rPr>
              <a:t>a</a:t>
            </a:r>
            <a:r>
              <a:rPr lang="en-US" kern="0" dirty="0">
                <a:latin typeface="Calibri" pitchFamily="34" charset="0"/>
              </a:rPr>
              <a:t> is the largest clock (&lt;</a:t>
            </a:r>
            <a:r>
              <a:rPr lang="en-US" dirty="0"/>
              <a:t> </a:t>
            </a:r>
            <a:r>
              <a:rPr lang="en-US" dirty="0" err="1"/>
              <a:t>k’T</a:t>
            </a:r>
            <a:r>
              <a:rPr lang="en-US" dirty="0"/>
              <a:t>)</a:t>
            </a:r>
            <a:endParaRPr lang="en-US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7196F-4ADD-794A-A59D-F19E89A02E19}"/>
              </a:ext>
            </a:extLst>
          </p:cNvPr>
          <p:cNvGrpSpPr/>
          <p:nvPr/>
        </p:nvGrpSpPr>
        <p:grpSpPr>
          <a:xfrm>
            <a:off x="1431970" y="3501008"/>
            <a:ext cx="5048242" cy="1690062"/>
            <a:chOff x="1431970" y="3985486"/>
            <a:chExt cx="5048242" cy="1690062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174308" y="4247096"/>
              <a:ext cx="305904" cy="514052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" name="Donut 1">
              <a:extLst>
                <a:ext uri="{FF2B5EF4-FFF2-40B4-BE49-F238E27FC236}">
                  <a16:creationId xmlns:a16="http://schemas.microsoft.com/office/drawing/2014/main" id="{B5F94436-51EF-9843-BC15-F8B9408AFC2D}"/>
                </a:ext>
              </a:extLst>
            </p:cNvPr>
            <p:cNvSpPr/>
            <p:nvPr/>
          </p:nvSpPr>
          <p:spPr bwMode="auto">
            <a:xfrm>
              <a:off x="541286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Donut 9">
              <a:extLst>
                <a:ext uri="{FF2B5EF4-FFF2-40B4-BE49-F238E27FC236}">
                  <a16:creationId xmlns:a16="http://schemas.microsoft.com/office/drawing/2014/main" id="{93EB7D13-7303-114B-B14A-EFC48B994B91}"/>
                </a:ext>
              </a:extLst>
            </p:cNvPr>
            <p:cNvSpPr/>
            <p:nvPr/>
          </p:nvSpPr>
          <p:spPr bwMode="auto">
            <a:xfrm>
              <a:off x="1431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Donut 10">
              <a:extLst>
                <a:ext uri="{FF2B5EF4-FFF2-40B4-BE49-F238E27FC236}">
                  <a16:creationId xmlns:a16="http://schemas.microsoft.com/office/drawing/2014/main" id="{DABCB789-4A0E-C34C-B156-0BD84EA6CF31}"/>
                </a:ext>
              </a:extLst>
            </p:cNvPr>
            <p:cNvSpPr/>
            <p:nvPr/>
          </p:nvSpPr>
          <p:spPr bwMode="auto">
            <a:xfrm>
              <a:off x="3335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18758E-5AC6-2341-B81F-258586BDD68B}"/>
                </a:ext>
              </a:extLst>
            </p:cNvPr>
            <p:cNvSpPr txBox="1"/>
            <p:nvPr/>
          </p:nvSpPr>
          <p:spPr>
            <a:xfrm>
              <a:off x="1717488" y="4956738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5FE8BF-C961-7A4A-82B1-FD9E6BDBAD51}"/>
                </a:ext>
              </a:extLst>
            </p:cNvPr>
            <p:cNvSpPr txBox="1"/>
            <p:nvPr/>
          </p:nvSpPr>
          <p:spPr>
            <a:xfrm>
              <a:off x="3611069" y="4971074"/>
              <a:ext cx="364202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161594-23A0-AF49-8888-D5E7098CC616}"/>
                </a:ext>
              </a:extLst>
            </p:cNvPr>
            <p:cNvSpPr txBox="1"/>
            <p:nvPr/>
          </p:nvSpPr>
          <p:spPr>
            <a:xfrm>
              <a:off x="5698378" y="4971074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04E5E0-7A95-5F49-BF40-6059F7E41405}"/>
                </a:ext>
              </a:extLst>
            </p:cNvPr>
            <p:cNvSpPr txBox="1"/>
            <p:nvPr/>
          </p:nvSpPr>
          <p:spPr>
            <a:xfrm>
              <a:off x="5600844" y="3989859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1944D-5DEB-2242-9E0C-4F6497B67D14}"/>
                </a:ext>
              </a:extLst>
            </p:cNvPr>
            <p:cNvSpPr txBox="1"/>
            <p:nvPr/>
          </p:nvSpPr>
          <p:spPr>
            <a:xfrm>
              <a:off x="3524506" y="3985486"/>
              <a:ext cx="55175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</a:t>
              </a:r>
              <a:r>
                <a:rPr lang="en-US" sz="2000" dirty="0" err="1"/>
                <a:t>b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5F8A77-FB7D-8A4B-9022-B97693C2BEBF}"/>
                </a:ext>
              </a:extLst>
            </p:cNvPr>
            <p:cNvSpPr txBox="1"/>
            <p:nvPr/>
          </p:nvSpPr>
          <p:spPr>
            <a:xfrm>
              <a:off x="1668463" y="3985486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a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C59329-53A7-C348-B7FA-2CA75C5A02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48579" y="5149076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FC3F49-1E03-9F43-A6CD-18E144AE45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570" y="5218348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510988" y="5445224"/>
            <a:ext cx="6923690" cy="181588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When L</a:t>
            </a:r>
            <a:r>
              <a:rPr lang="en-US" sz="2000" dirty="0"/>
              <a:t>a</a:t>
            </a:r>
            <a:r>
              <a:rPr lang="en-US" dirty="0"/>
              <a:t>=</a:t>
            </a:r>
            <a:r>
              <a:rPr lang="en-US" dirty="0" err="1"/>
              <a:t>k’T</a:t>
            </a:r>
            <a:r>
              <a:rPr lang="en-US" dirty="0"/>
              <a:t>:  1) a sends to b</a:t>
            </a:r>
          </a:p>
          <a:p>
            <a:r>
              <a:rPr lang="en-US" dirty="0"/>
              <a:t>	 2) b updates and send to c </a:t>
            </a:r>
            <a:r>
              <a:rPr lang="en-US" sz="2000" dirty="0"/>
              <a:t>(if not sent before)</a:t>
            </a:r>
          </a:p>
          <a:p>
            <a:r>
              <a:rPr lang="en-US" dirty="0"/>
              <a:t>	 3) c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548680"/>
            <a:ext cx="8280400" cy="26923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Assume: H</a:t>
            </a:r>
            <a:r>
              <a:rPr lang="en-US" sz="2000" kern="0" dirty="0">
                <a:latin typeface="Calibri" pitchFamily="34" charset="0"/>
              </a:rPr>
              <a:t>a</a:t>
            </a:r>
            <a:r>
              <a:rPr lang="en-US" kern="0" dirty="0">
                <a:latin typeface="Calibri" pitchFamily="34" charset="0"/>
              </a:rPr>
              <a:t> is the largest hardware clock (&lt;</a:t>
            </a:r>
            <a:r>
              <a:rPr lang="en-US" dirty="0"/>
              <a:t> </a:t>
            </a:r>
            <a:r>
              <a:rPr lang="en-US" dirty="0" err="1"/>
              <a:t>k’T</a:t>
            </a:r>
            <a:r>
              <a:rPr lang="en-US" dirty="0"/>
              <a:t>)</a:t>
            </a:r>
            <a:endParaRPr lang="en-US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7196F-4ADD-794A-A59D-F19E89A02E19}"/>
              </a:ext>
            </a:extLst>
          </p:cNvPr>
          <p:cNvGrpSpPr/>
          <p:nvPr/>
        </p:nvGrpSpPr>
        <p:grpSpPr>
          <a:xfrm>
            <a:off x="1431970" y="3501008"/>
            <a:ext cx="5048242" cy="1690062"/>
            <a:chOff x="1431970" y="3985486"/>
            <a:chExt cx="5048242" cy="1690062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174308" y="4247096"/>
              <a:ext cx="305904" cy="514052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" name="Donut 1">
              <a:extLst>
                <a:ext uri="{FF2B5EF4-FFF2-40B4-BE49-F238E27FC236}">
                  <a16:creationId xmlns:a16="http://schemas.microsoft.com/office/drawing/2014/main" id="{B5F94436-51EF-9843-BC15-F8B9408AFC2D}"/>
                </a:ext>
              </a:extLst>
            </p:cNvPr>
            <p:cNvSpPr/>
            <p:nvPr/>
          </p:nvSpPr>
          <p:spPr bwMode="auto">
            <a:xfrm>
              <a:off x="541286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Donut 9">
              <a:extLst>
                <a:ext uri="{FF2B5EF4-FFF2-40B4-BE49-F238E27FC236}">
                  <a16:creationId xmlns:a16="http://schemas.microsoft.com/office/drawing/2014/main" id="{93EB7D13-7303-114B-B14A-EFC48B994B91}"/>
                </a:ext>
              </a:extLst>
            </p:cNvPr>
            <p:cNvSpPr/>
            <p:nvPr/>
          </p:nvSpPr>
          <p:spPr bwMode="auto">
            <a:xfrm>
              <a:off x="1431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Donut 10">
              <a:extLst>
                <a:ext uri="{FF2B5EF4-FFF2-40B4-BE49-F238E27FC236}">
                  <a16:creationId xmlns:a16="http://schemas.microsoft.com/office/drawing/2014/main" id="{DABCB789-4A0E-C34C-B156-0BD84EA6CF31}"/>
                </a:ext>
              </a:extLst>
            </p:cNvPr>
            <p:cNvSpPr/>
            <p:nvPr/>
          </p:nvSpPr>
          <p:spPr bwMode="auto">
            <a:xfrm>
              <a:off x="3335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18758E-5AC6-2341-B81F-258586BDD68B}"/>
                </a:ext>
              </a:extLst>
            </p:cNvPr>
            <p:cNvSpPr txBox="1"/>
            <p:nvPr/>
          </p:nvSpPr>
          <p:spPr>
            <a:xfrm>
              <a:off x="1717488" y="4956738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5FE8BF-C961-7A4A-82B1-FD9E6BDBAD51}"/>
                </a:ext>
              </a:extLst>
            </p:cNvPr>
            <p:cNvSpPr txBox="1"/>
            <p:nvPr/>
          </p:nvSpPr>
          <p:spPr>
            <a:xfrm>
              <a:off x="3611069" y="4971074"/>
              <a:ext cx="364202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161594-23A0-AF49-8888-D5E7098CC616}"/>
                </a:ext>
              </a:extLst>
            </p:cNvPr>
            <p:cNvSpPr txBox="1"/>
            <p:nvPr/>
          </p:nvSpPr>
          <p:spPr>
            <a:xfrm>
              <a:off x="5698378" y="4971074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04E5E0-7A95-5F49-BF40-6059F7E41405}"/>
                </a:ext>
              </a:extLst>
            </p:cNvPr>
            <p:cNvSpPr txBox="1"/>
            <p:nvPr/>
          </p:nvSpPr>
          <p:spPr>
            <a:xfrm>
              <a:off x="5600844" y="3989859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1944D-5DEB-2242-9E0C-4F6497B67D14}"/>
                </a:ext>
              </a:extLst>
            </p:cNvPr>
            <p:cNvSpPr txBox="1"/>
            <p:nvPr/>
          </p:nvSpPr>
          <p:spPr>
            <a:xfrm>
              <a:off x="3524506" y="3985486"/>
              <a:ext cx="55175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</a:t>
              </a:r>
              <a:r>
                <a:rPr lang="en-US" sz="2000" dirty="0" err="1"/>
                <a:t>b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5F8A77-FB7D-8A4B-9022-B97693C2BEBF}"/>
                </a:ext>
              </a:extLst>
            </p:cNvPr>
            <p:cNvSpPr txBox="1"/>
            <p:nvPr/>
          </p:nvSpPr>
          <p:spPr>
            <a:xfrm>
              <a:off x="1668463" y="3985486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a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C59329-53A7-C348-B7FA-2CA75C5A02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48579" y="5149076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FC3F49-1E03-9F43-A6CD-18E144AE45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570" y="5218348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C7D9B8E-14DA-0A4F-BD60-A5AD0D53CE80}"/>
              </a:ext>
            </a:extLst>
          </p:cNvPr>
          <p:cNvSpPr txBox="1"/>
          <p:nvPr/>
        </p:nvSpPr>
        <p:spPr>
          <a:xfrm>
            <a:off x="2665622" y="4208980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C6203-4806-BA4B-B651-B77D3F816A4D}"/>
              </a:ext>
            </a:extLst>
          </p:cNvPr>
          <p:cNvSpPr txBox="1"/>
          <p:nvPr/>
        </p:nvSpPr>
        <p:spPr>
          <a:xfrm>
            <a:off x="4736719" y="4208980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EA821-402E-C748-9639-06A727BD9994}"/>
              </a:ext>
            </a:extLst>
          </p:cNvPr>
          <p:cNvSpPr txBox="1"/>
          <p:nvPr/>
        </p:nvSpPr>
        <p:spPr>
          <a:xfrm>
            <a:off x="773375" y="5443512"/>
            <a:ext cx="15729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At time 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625025-912B-994D-9496-5E375A8259CF}"/>
              </a:ext>
            </a:extLst>
          </p:cNvPr>
          <p:cNvGrpSpPr/>
          <p:nvPr/>
        </p:nvGrpSpPr>
        <p:grpSpPr>
          <a:xfrm>
            <a:off x="975198" y="5229614"/>
            <a:ext cx="1745280" cy="1260720"/>
            <a:chOff x="975198" y="5229614"/>
            <a:chExt cx="1745280" cy="12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584B68-DB35-B042-8778-B18DABBFAF2D}"/>
                    </a:ext>
                  </a:extLst>
                </p14:cNvPr>
                <p14:cNvContentPartPr/>
                <p14:nvPr/>
              </p14:nvContentPartPr>
              <p14:xfrm>
                <a:off x="1122438" y="5247254"/>
                <a:ext cx="1598040" cy="124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584B68-DB35-B042-8778-B18DABBFAF2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3438" y="5238254"/>
                  <a:ext cx="1615680" cy="12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0E54B2-A97D-BF44-844E-0B6C32CE69F2}"/>
                    </a:ext>
                  </a:extLst>
                </p14:cNvPr>
                <p14:cNvContentPartPr/>
                <p14:nvPr/>
              </p14:nvContentPartPr>
              <p14:xfrm>
                <a:off x="975198" y="5229614"/>
                <a:ext cx="1486080" cy="116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0E54B2-A97D-BF44-844E-0B6C32CE69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6198" y="5220974"/>
                  <a:ext cx="1503720" cy="1183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74B9A0-9211-0A4C-A9EF-3623CFDD7271}"/>
              </a:ext>
            </a:extLst>
          </p:cNvPr>
          <p:cNvSpPr txBox="1"/>
          <p:nvPr/>
        </p:nvSpPr>
        <p:spPr>
          <a:xfrm>
            <a:off x="2637506" y="5695440"/>
            <a:ext cx="192405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time T</a:t>
            </a:r>
            <a:r>
              <a:rPr lang="de-CH" kern="0" dirty="0">
                <a:latin typeface="Calibri" pitchFamily="34" charset="0"/>
              </a:rPr>
              <a:t> 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548680"/>
            <a:ext cx="8280400" cy="26923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Assume: H</a:t>
            </a:r>
            <a:r>
              <a:rPr lang="en-US" sz="2000" kern="0" dirty="0">
                <a:latin typeface="Calibri" pitchFamily="34" charset="0"/>
              </a:rPr>
              <a:t>a</a:t>
            </a:r>
            <a:r>
              <a:rPr lang="en-US" kern="0" dirty="0">
                <a:latin typeface="Calibri" pitchFamily="34" charset="0"/>
              </a:rPr>
              <a:t> is the largest hardware clock (&lt;</a:t>
            </a:r>
            <a:r>
              <a:rPr lang="en-US" dirty="0"/>
              <a:t> </a:t>
            </a:r>
            <a:r>
              <a:rPr lang="en-US" dirty="0" err="1"/>
              <a:t>k’T</a:t>
            </a:r>
            <a:r>
              <a:rPr lang="en-US" dirty="0"/>
              <a:t>)</a:t>
            </a:r>
            <a:endParaRPr lang="en-US" kern="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7196F-4ADD-794A-A59D-F19E89A02E19}"/>
              </a:ext>
            </a:extLst>
          </p:cNvPr>
          <p:cNvGrpSpPr/>
          <p:nvPr/>
        </p:nvGrpSpPr>
        <p:grpSpPr>
          <a:xfrm>
            <a:off x="1431970" y="3501008"/>
            <a:ext cx="5048242" cy="1690062"/>
            <a:chOff x="1431970" y="3985486"/>
            <a:chExt cx="5048242" cy="1690062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174308" y="4247096"/>
              <a:ext cx="305904" cy="514052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" name="Donut 1">
              <a:extLst>
                <a:ext uri="{FF2B5EF4-FFF2-40B4-BE49-F238E27FC236}">
                  <a16:creationId xmlns:a16="http://schemas.microsoft.com/office/drawing/2014/main" id="{B5F94436-51EF-9843-BC15-F8B9408AFC2D}"/>
                </a:ext>
              </a:extLst>
            </p:cNvPr>
            <p:cNvSpPr/>
            <p:nvPr/>
          </p:nvSpPr>
          <p:spPr bwMode="auto">
            <a:xfrm>
              <a:off x="541286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Donut 9">
              <a:extLst>
                <a:ext uri="{FF2B5EF4-FFF2-40B4-BE49-F238E27FC236}">
                  <a16:creationId xmlns:a16="http://schemas.microsoft.com/office/drawing/2014/main" id="{93EB7D13-7303-114B-B14A-EFC48B994B91}"/>
                </a:ext>
              </a:extLst>
            </p:cNvPr>
            <p:cNvSpPr/>
            <p:nvPr/>
          </p:nvSpPr>
          <p:spPr bwMode="auto">
            <a:xfrm>
              <a:off x="1431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Donut 10">
              <a:extLst>
                <a:ext uri="{FF2B5EF4-FFF2-40B4-BE49-F238E27FC236}">
                  <a16:creationId xmlns:a16="http://schemas.microsoft.com/office/drawing/2014/main" id="{DABCB789-4A0E-C34C-B156-0BD84EA6CF31}"/>
                </a:ext>
              </a:extLst>
            </p:cNvPr>
            <p:cNvSpPr/>
            <p:nvPr/>
          </p:nvSpPr>
          <p:spPr bwMode="auto">
            <a:xfrm>
              <a:off x="3335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18758E-5AC6-2341-B81F-258586BDD68B}"/>
                </a:ext>
              </a:extLst>
            </p:cNvPr>
            <p:cNvSpPr txBox="1"/>
            <p:nvPr/>
          </p:nvSpPr>
          <p:spPr>
            <a:xfrm>
              <a:off x="1717488" y="4956738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5FE8BF-C961-7A4A-82B1-FD9E6BDBAD51}"/>
                </a:ext>
              </a:extLst>
            </p:cNvPr>
            <p:cNvSpPr txBox="1"/>
            <p:nvPr/>
          </p:nvSpPr>
          <p:spPr>
            <a:xfrm>
              <a:off x="3611069" y="4971074"/>
              <a:ext cx="364202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161594-23A0-AF49-8888-D5E7098CC616}"/>
                </a:ext>
              </a:extLst>
            </p:cNvPr>
            <p:cNvSpPr txBox="1"/>
            <p:nvPr/>
          </p:nvSpPr>
          <p:spPr>
            <a:xfrm>
              <a:off x="5698378" y="4971074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04E5E0-7A95-5F49-BF40-6059F7E41405}"/>
                </a:ext>
              </a:extLst>
            </p:cNvPr>
            <p:cNvSpPr txBox="1"/>
            <p:nvPr/>
          </p:nvSpPr>
          <p:spPr>
            <a:xfrm>
              <a:off x="5600844" y="3989859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1944D-5DEB-2242-9E0C-4F6497B67D14}"/>
                </a:ext>
              </a:extLst>
            </p:cNvPr>
            <p:cNvSpPr txBox="1"/>
            <p:nvPr/>
          </p:nvSpPr>
          <p:spPr>
            <a:xfrm>
              <a:off x="3524506" y="3985486"/>
              <a:ext cx="55175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</a:t>
              </a:r>
              <a:r>
                <a:rPr lang="en-US" sz="2000" dirty="0" err="1"/>
                <a:t>b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5F8A77-FB7D-8A4B-9022-B97693C2BEBF}"/>
                </a:ext>
              </a:extLst>
            </p:cNvPr>
            <p:cNvSpPr txBox="1"/>
            <p:nvPr/>
          </p:nvSpPr>
          <p:spPr>
            <a:xfrm>
              <a:off x="1668463" y="3985486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a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C59329-53A7-C348-B7FA-2CA75C5A02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48579" y="5149076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FC3F49-1E03-9F43-A6CD-18E144AE45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570" y="5218348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60375" y="6074132"/>
            <a:ext cx="828021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By time 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+2d the 3 logical clocks are larger than </a:t>
            </a:r>
            <a:r>
              <a:rPr lang="en-US" dirty="0" err="1"/>
              <a:t>k’T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D9B8E-14DA-0A4F-BD60-A5AD0D53CE80}"/>
              </a:ext>
            </a:extLst>
          </p:cNvPr>
          <p:cNvSpPr txBox="1"/>
          <p:nvPr/>
        </p:nvSpPr>
        <p:spPr>
          <a:xfrm>
            <a:off x="2665622" y="4208980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C6203-4806-BA4B-B651-B77D3F816A4D}"/>
              </a:ext>
            </a:extLst>
          </p:cNvPr>
          <p:cNvSpPr txBox="1"/>
          <p:nvPr/>
        </p:nvSpPr>
        <p:spPr>
          <a:xfrm>
            <a:off x="4736719" y="4208980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EA821-402E-C748-9639-06A727BD9994}"/>
              </a:ext>
            </a:extLst>
          </p:cNvPr>
          <p:cNvSpPr txBox="1"/>
          <p:nvPr/>
        </p:nvSpPr>
        <p:spPr>
          <a:xfrm>
            <a:off x="773375" y="5443512"/>
            <a:ext cx="186474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time T</a:t>
            </a:r>
            <a:r>
              <a:rPr lang="de-CH" kern="0" dirty="0">
                <a:latin typeface="Calibri" pitchFamily="34" charset="0"/>
              </a:rPr>
              <a:t> 𝜗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8D800D-E2ED-A64D-B67B-91DA43C8534B}"/>
              </a:ext>
            </a:extLst>
          </p:cNvPr>
          <p:cNvSpPr txBox="1"/>
          <p:nvPr/>
        </p:nvSpPr>
        <p:spPr>
          <a:xfrm>
            <a:off x="3178995" y="5443512"/>
            <a:ext cx="160184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4169A-768B-2440-8FDE-2B3F5B3FBE8B}"/>
              </a:ext>
            </a:extLst>
          </p:cNvPr>
          <p:cNvSpPr txBox="1"/>
          <p:nvPr/>
        </p:nvSpPr>
        <p:spPr>
          <a:xfrm>
            <a:off x="5239970" y="5443512"/>
            <a:ext cx="178138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+2d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E61F98-269E-7F4E-9028-57DD77902B91}"/>
              </a:ext>
            </a:extLst>
          </p:cNvPr>
          <p:cNvSpPr txBox="1"/>
          <p:nvPr/>
        </p:nvSpPr>
        <p:spPr>
          <a:xfrm>
            <a:off x="6961242" y="4509120"/>
            <a:ext cx="18615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+Dd</a:t>
            </a:r>
          </a:p>
        </p:txBody>
      </p:sp>
    </p:spTree>
    <p:extLst>
      <p:ext uri="{BB962C8B-B14F-4D97-AF65-F5344CB8AC3E}">
        <p14:creationId xmlns:p14="http://schemas.microsoft.com/office/powerpoint/2010/main" val="12417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548680"/>
            <a:ext cx="8280400" cy="26923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60375" y="5337212"/>
            <a:ext cx="784875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By time </a:t>
            </a:r>
            <a:r>
              <a:rPr lang="en-US" dirty="0" err="1"/>
              <a:t>kT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+Dd all logical clocks are ≥ (k-1+k’)T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D9B8E-14DA-0A4F-BD60-A5AD0D53CE80}"/>
              </a:ext>
            </a:extLst>
          </p:cNvPr>
          <p:cNvSpPr txBox="1"/>
          <p:nvPr/>
        </p:nvSpPr>
        <p:spPr>
          <a:xfrm>
            <a:off x="2665622" y="3729614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C6203-4806-BA4B-B651-B77D3F816A4D}"/>
              </a:ext>
            </a:extLst>
          </p:cNvPr>
          <p:cNvSpPr txBox="1"/>
          <p:nvPr/>
        </p:nvSpPr>
        <p:spPr>
          <a:xfrm>
            <a:off x="4736719" y="3729614"/>
            <a:ext cx="3642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EA821-402E-C748-9639-06A727BD9994}"/>
              </a:ext>
            </a:extLst>
          </p:cNvPr>
          <p:cNvSpPr txBox="1"/>
          <p:nvPr/>
        </p:nvSpPr>
        <p:spPr>
          <a:xfrm>
            <a:off x="6899019" y="2888940"/>
            <a:ext cx="205056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time </a:t>
            </a:r>
            <a:r>
              <a:rPr lang="en-US" dirty="0" err="1"/>
              <a:t>kT</a:t>
            </a:r>
            <a:r>
              <a:rPr lang="de-CH" kern="0" dirty="0">
                <a:latin typeface="Calibri" pitchFamily="34" charset="0"/>
              </a:rPr>
              <a:t> 𝜗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8D800D-E2ED-A64D-B67B-91DA43C8534B}"/>
              </a:ext>
            </a:extLst>
          </p:cNvPr>
          <p:cNvSpPr txBox="1"/>
          <p:nvPr/>
        </p:nvSpPr>
        <p:spPr>
          <a:xfrm>
            <a:off x="6911105" y="3631173"/>
            <a:ext cx="178766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4169A-768B-2440-8FDE-2B3F5B3FBE8B}"/>
              </a:ext>
            </a:extLst>
          </p:cNvPr>
          <p:cNvSpPr txBox="1"/>
          <p:nvPr/>
        </p:nvSpPr>
        <p:spPr>
          <a:xfrm>
            <a:off x="6871995" y="4487104"/>
            <a:ext cx="204735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kT</a:t>
            </a:r>
            <a:r>
              <a:rPr lang="de-CH" kern="0" dirty="0">
                <a:latin typeface="Calibri" pitchFamily="34" charset="0"/>
              </a:rPr>
              <a:t> 𝜗 </a:t>
            </a:r>
            <a:r>
              <a:rPr lang="en-US" dirty="0"/>
              <a:t>+Dd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0A44E98-34F6-CA46-9D59-09858A142603}"/>
              </a:ext>
            </a:extLst>
          </p:cNvPr>
          <p:cNvGrpSpPr/>
          <p:nvPr/>
        </p:nvGrpSpPr>
        <p:grpSpPr>
          <a:xfrm>
            <a:off x="1475656" y="3284984"/>
            <a:ext cx="5048242" cy="1690062"/>
            <a:chOff x="1431970" y="3985486"/>
            <a:chExt cx="5048242" cy="1690062"/>
          </a:xfrm>
        </p:grpSpPr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94CC6F9A-3702-4241-80E0-27ECB13DEF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174308" y="4247096"/>
              <a:ext cx="305904" cy="514052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55" name="Donut 54">
              <a:extLst>
                <a:ext uri="{FF2B5EF4-FFF2-40B4-BE49-F238E27FC236}">
                  <a16:creationId xmlns:a16="http://schemas.microsoft.com/office/drawing/2014/main" id="{C07F2728-594F-6846-AC13-3F704136C523}"/>
                </a:ext>
              </a:extLst>
            </p:cNvPr>
            <p:cNvSpPr/>
            <p:nvPr/>
          </p:nvSpPr>
          <p:spPr bwMode="auto">
            <a:xfrm>
              <a:off x="541286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6" name="Donut 55">
              <a:extLst>
                <a:ext uri="{FF2B5EF4-FFF2-40B4-BE49-F238E27FC236}">
                  <a16:creationId xmlns:a16="http://schemas.microsoft.com/office/drawing/2014/main" id="{0C5CB088-0D0C-7540-8015-9349613E37CB}"/>
                </a:ext>
              </a:extLst>
            </p:cNvPr>
            <p:cNvSpPr/>
            <p:nvPr/>
          </p:nvSpPr>
          <p:spPr bwMode="auto">
            <a:xfrm>
              <a:off x="1431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7" name="Donut 56">
              <a:extLst>
                <a:ext uri="{FF2B5EF4-FFF2-40B4-BE49-F238E27FC236}">
                  <a16:creationId xmlns:a16="http://schemas.microsoft.com/office/drawing/2014/main" id="{681C81B6-D5C1-C145-87E7-1F9639AC73FB}"/>
                </a:ext>
              </a:extLst>
            </p:cNvPr>
            <p:cNvSpPr/>
            <p:nvPr/>
          </p:nvSpPr>
          <p:spPr bwMode="auto">
            <a:xfrm>
              <a:off x="3335970" y="4761148"/>
              <a:ext cx="914400" cy="914400"/>
            </a:xfrm>
            <a:prstGeom prst="don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67CC66-2BC2-D94D-9029-2516D4970346}"/>
                </a:ext>
              </a:extLst>
            </p:cNvPr>
            <p:cNvSpPr txBox="1"/>
            <p:nvPr/>
          </p:nvSpPr>
          <p:spPr>
            <a:xfrm>
              <a:off x="1717488" y="4956738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0C0214-496A-874E-B73C-0E179EF58375}"/>
                </a:ext>
              </a:extLst>
            </p:cNvPr>
            <p:cNvSpPr txBox="1"/>
            <p:nvPr/>
          </p:nvSpPr>
          <p:spPr>
            <a:xfrm>
              <a:off x="3611069" y="4971074"/>
              <a:ext cx="364202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14330D-74A8-9A4D-BAA2-E7F359320F1E}"/>
                </a:ext>
              </a:extLst>
            </p:cNvPr>
            <p:cNvSpPr txBox="1"/>
            <p:nvPr/>
          </p:nvSpPr>
          <p:spPr>
            <a:xfrm>
              <a:off x="5698378" y="4971074"/>
              <a:ext cx="34336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93E4A33-ED5F-4147-A041-F19723E5BFCD}"/>
                </a:ext>
              </a:extLst>
            </p:cNvPr>
            <p:cNvSpPr txBox="1"/>
            <p:nvPr/>
          </p:nvSpPr>
          <p:spPr>
            <a:xfrm>
              <a:off x="5600844" y="3989859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53B8EF-E8CB-F741-BB60-3871193E64BE}"/>
                </a:ext>
              </a:extLst>
            </p:cNvPr>
            <p:cNvSpPr txBox="1"/>
            <p:nvPr/>
          </p:nvSpPr>
          <p:spPr>
            <a:xfrm>
              <a:off x="3524506" y="3985486"/>
              <a:ext cx="55175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</a:t>
              </a:r>
              <a:r>
                <a:rPr lang="en-US" sz="2000" dirty="0" err="1"/>
                <a:t>b</a:t>
              </a:r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F146E6-82FD-D240-9B38-5FB3706B6E97}"/>
                </a:ext>
              </a:extLst>
            </p:cNvPr>
            <p:cNvSpPr txBox="1"/>
            <p:nvPr/>
          </p:nvSpPr>
          <p:spPr>
            <a:xfrm>
              <a:off x="1668463" y="3985486"/>
              <a:ext cx="53732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sz="2000" dirty="0"/>
                <a:t>a</a:t>
              </a:r>
              <a:endParaRPr lang="en-US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BC4C723-3FB4-A841-A5D1-7F1944FB45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48579" y="5149076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94EA65-2CE0-2C46-9877-1B7503063F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570" y="5218348"/>
              <a:ext cx="774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8CDF200-0C9F-5449-86F0-8FD439C85B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58999" y="4639078"/>
            <a:ext cx="724019" cy="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FA85F8B-1E05-9748-A39B-A480C3E9A9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35888" y="4708350"/>
            <a:ext cx="724019" cy="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B54A683-4AAA-1D49-9B54-2E935F51D2EE}"/>
              </a:ext>
            </a:extLst>
          </p:cNvPr>
          <p:cNvSpPr txBox="1"/>
          <p:nvPr/>
        </p:nvSpPr>
        <p:spPr>
          <a:xfrm>
            <a:off x="448602" y="5959536"/>
            <a:ext cx="8526950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Observe that after the 1</a:t>
            </a:r>
            <a:r>
              <a:rPr lang="en-US" baseline="30000" dirty="0"/>
              <a:t>st</a:t>
            </a:r>
            <a:r>
              <a:rPr lang="en-US" dirty="0"/>
              <a:t> update, updates are by at most 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04C52D-DA00-534E-A978-45DB1E4A9E05}"/>
              </a:ext>
            </a:extLst>
          </p:cNvPr>
          <p:cNvGrpSpPr/>
          <p:nvPr/>
        </p:nvGrpSpPr>
        <p:grpSpPr>
          <a:xfrm>
            <a:off x="7379996" y="6389329"/>
            <a:ext cx="1557720" cy="229680"/>
            <a:chOff x="7379996" y="6389329"/>
            <a:chExt cx="15577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403241-B934-BB4D-B843-AA99770373CB}"/>
                    </a:ext>
                  </a:extLst>
                </p14:cNvPr>
                <p14:cNvContentPartPr/>
                <p14:nvPr/>
              </p14:nvContentPartPr>
              <p14:xfrm>
                <a:off x="7404116" y="6389329"/>
                <a:ext cx="1533600" cy="10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403241-B934-BB4D-B843-AA99770373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5116" y="6380329"/>
                  <a:ext cx="155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1A1BC8-19B6-314E-B50F-91C2AC664A32}"/>
                    </a:ext>
                  </a:extLst>
                </p14:cNvPr>
                <p14:cNvContentPartPr/>
                <p14:nvPr/>
              </p14:nvContentPartPr>
              <p14:xfrm>
                <a:off x="7379996" y="6533689"/>
                <a:ext cx="1509120" cy="85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1A1BC8-19B6-314E-B50F-91C2AC664A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0996" y="6525049"/>
                  <a:ext cx="152676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85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6" grpId="0" animBg="1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 – maximum clock diff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18503" y="4248184"/>
            <a:ext cx="260840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–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?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54A683-4AAA-1D49-9B54-2E935F51D2EE}"/>
              </a:ext>
            </a:extLst>
          </p:cNvPr>
          <p:cNvSpPr txBox="1"/>
          <p:nvPr/>
        </p:nvSpPr>
        <p:spPr>
          <a:xfrm>
            <a:off x="448602" y="5959536"/>
            <a:ext cx="8526950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Observe that after the 1</a:t>
            </a:r>
            <a:r>
              <a:rPr lang="en-US" baseline="30000" dirty="0"/>
              <a:t>st</a:t>
            </a:r>
            <a:r>
              <a:rPr lang="en-US" dirty="0"/>
              <a:t> update, updates are by at most 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04C52D-DA00-534E-A978-45DB1E4A9E05}"/>
              </a:ext>
            </a:extLst>
          </p:cNvPr>
          <p:cNvGrpSpPr/>
          <p:nvPr/>
        </p:nvGrpSpPr>
        <p:grpSpPr>
          <a:xfrm>
            <a:off x="7379996" y="6389329"/>
            <a:ext cx="1557720" cy="229680"/>
            <a:chOff x="7379996" y="6389329"/>
            <a:chExt cx="15577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403241-B934-BB4D-B843-AA99770373CB}"/>
                    </a:ext>
                  </a:extLst>
                </p14:cNvPr>
                <p14:cNvContentPartPr/>
                <p14:nvPr/>
              </p14:nvContentPartPr>
              <p14:xfrm>
                <a:off x="7404116" y="6389329"/>
                <a:ext cx="1533600" cy="10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403241-B934-BB4D-B843-AA99770373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5116" y="6380329"/>
                  <a:ext cx="155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1A1BC8-19B6-314E-B50F-91C2AC664A32}"/>
                    </a:ext>
                  </a:extLst>
                </p14:cNvPr>
                <p14:cNvContentPartPr/>
                <p14:nvPr/>
              </p14:nvContentPartPr>
              <p14:xfrm>
                <a:off x="7379996" y="6533689"/>
                <a:ext cx="1509120" cy="85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1A1BC8-19B6-314E-B50F-91C2AC664A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0996" y="6524651"/>
                  <a:ext cx="1526760" cy="103035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0ABDB-5961-C241-BFC9-C6B628131964}"/>
              </a:ext>
            </a:extLst>
          </p:cNvPr>
          <p:cNvCxnSpPr/>
          <p:nvPr/>
        </p:nvCxnSpPr>
        <p:spPr bwMode="auto">
          <a:xfrm>
            <a:off x="1115616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EBB2B7-3197-A846-80DF-3C9B3453BBF6}"/>
              </a:ext>
            </a:extLst>
          </p:cNvPr>
          <p:cNvCxnSpPr/>
          <p:nvPr/>
        </p:nvCxnSpPr>
        <p:spPr bwMode="auto">
          <a:xfrm>
            <a:off x="2303748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28023C-1DB2-EA45-BD30-54ADA778AA2C}"/>
              </a:ext>
            </a:extLst>
          </p:cNvPr>
          <p:cNvSpPr txBox="1"/>
          <p:nvPr/>
        </p:nvSpPr>
        <p:spPr>
          <a:xfrm>
            <a:off x="2679840" y="321943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4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0AAED9-BA6B-A447-A4D4-1BCF5D0E0630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889769"/>
            <a:ext cx="1162491" cy="540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AA937-4D4B-9B40-ADFB-2125332CB666}"/>
              </a:ext>
            </a:extLst>
          </p:cNvPr>
          <p:cNvCxnSpPr/>
          <p:nvPr/>
        </p:nvCxnSpPr>
        <p:spPr bwMode="auto">
          <a:xfrm>
            <a:off x="1115616" y="3573016"/>
            <a:ext cx="1188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FE01EA-4393-1243-B580-E6E24B40E9CA}"/>
              </a:ext>
            </a:extLst>
          </p:cNvPr>
          <p:cNvSpPr txBox="1"/>
          <p:nvPr/>
        </p:nvSpPr>
        <p:spPr>
          <a:xfrm>
            <a:off x="2647540" y="2185700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30E39A-7ADE-8742-A3A7-AD3F49D34AB3}"/>
              </a:ext>
            </a:extLst>
          </p:cNvPr>
          <p:cNvSpPr txBox="1"/>
          <p:nvPr/>
        </p:nvSpPr>
        <p:spPr>
          <a:xfrm>
            <a:off x="603622" y="276176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95BB7A-F5BE-8243-8759-ABB23CF75B89}"/>
              </a:ext>
            </a:extLst>
          </p:cNvPr>
          <p:cNvSpPr txBox="1"/>
          <p:nvPr/>
        </p:nvSpPr>
        <p:spPr>
          <a:xfrm>
            <a:off x="584137" y="1518949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1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7D9D1-06CD-1B40-B4B9-62DCD10E469E}"/>
              </a:ext>
            </a:extLst>
          </p:cNvPr>
          <p:cNvGrpSpPr/>
          <p:nvPr/>
        </p:nvGrpSpPr>
        <p:grpSpPr>
          <a:xfrm>
            <a:off x="3491879" y="1232756"/>
            <a:ext cx="5048242" cy="1690062"/>
            <a:chOff x="3491879" y="1232756"/>
            <a:chExt cx="5048242" cy="169006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C4614B4-D131-4C4B-9FD6-77430C732648}"/>
                </a:ext>
              </a:extLst>
            </p:cNvPr>
            <p:cNvGrpSpPr/>
            <p:nvPr/>
          </p:nvGrpSpPr>
          <p:grpSpPr>
            <a:xfrm>
              <a:off x="3491879" y="1232756"/>
              <a:ext cx="5048242" cy="1690062"/>
              <a:chOff x="1431970" y="3985486"/>
              <a:chExt cx="5048242" cy="1690062"/>
            </a:xfrm>
          </p:grpSpPr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0C871BD5-35A5-FA4F-A1ED-C86BA1BA70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4308" y="4247096"/>
                <a:ext cx="305904" cy="514052"/>
              </a:xfrm>
              <a:prstGeom prst="rect">
                <a:avLst/>
              </a:prstGeom>
            </p:spPr>
            <p:txBody>
              <a:bodyPr/>
              <a:lstStyle/>
              <a:p>
                <a:pPr marL="514350" lvl="0" indent="-5143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lang="en-US" sz="2400" kern="0" dirty="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81" name="Donut 80">
                <a:extLst>
                  <a:ext uri="{FF2B5EF4-FFF2-40B4-BE49-F238E27FC236}">
                    <a16:creationId xmlns:a16="http://schemas.microsoft.com/office/drawing/2014/main" id="{9503E3D2-CC2B-254F-A033-8F7DB3EABF20}"/>
                  </a:ext>
                </a:extLst>
              </p:cNvPr>
              <p:cNvSpPr/>
              <p:nvPr/>
            </p:nvSpPr>
            <p:spPr bwMode="auto">
              <a:xfrm>
                <a:off x="541286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2" name="Donut 81">
                <a:extLst>
                  <a:ext uri="{FF2B5EF4-FFF2-40B4-BE49-F238E27FC236}">
                    <a16:creationId xmlns:a16="http://schemas.microsoft.com/office/drawing/2014/main" id="{3F3B1CDE-EBC3-054C-8C10-D4B1E2BF61C6}"/>
                  </a:ext>
                </a:extLst>
              </p:cNvPr>
              <p:cNvSpPr/>
              <p:nvPr/>
            </p:nvSpPr>
            <p:spPr bwMode="auto">
              <a:xfrm>
                <a:off x="1431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3" name="Donut 82">
                <a:extLst>
                  <a:ext uri="{FF2B5EF4-FFF2-40B4-BE49-F238E27FC236}">
                    <a16:creationId xmlns:a16="http://schemas.microsoft.com/office/drawing/2014/main" id="{F905F669-1261-EA48-91B1-02BE58D7672C}"/>
                  </a:ext>
                </a:extLst>
              </p:cNvPr>
              <p:cNvSpPr/>
              <p:nvPr/>
            </p:nvSpPr>
            <p:spPr bwMode="auto">
              <a:xfrm>
                <a:off x="3335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918F722-1888-174A-82CB-CB4794804A58}"/>
                  </a:ext>
                </a:extLst>
              </p:cNvPr>
              <p:cNvSpPr txBox="1"/>
              <p:nvPr/>
            </p:nvSpPr>
            <p:spPr>
              <a:xfrm>
                <a:off x="1717488" y="4956738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22C6AF-9299-5745-A205-8C01BEC418F8}"/>
                  </a:ext>
                </a:extLst>
              </p:cNvPr>
              <p:cNvSpPr txBox="1"/>
              <p:nvPr/>
            </p:nvSpPr>
            <p:spPr>
              <a:xfrm>
                <a:off x="3611069" y="4971074"/>
                <a:ext cx="364202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45FD5D-C6CF-CE41-BB44-95614DD6D8AD}"/>
                  </a:ext>
                </a:extLst>
              </p:cNvPr>
              <p:cNvSpPr txBox="1"/>
              <p:nvPr/>
            </p:nvSpPr>
            <p:spPr>
              <a:xfrm>
                <a:off x="5698378" y="4971074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5FA16E0-6043-784D-9A17-12075675661A}"/>
                  </a:ext>
                </a:extLst>
              </p:cNvPr>
              <p:cNvSpPr txBox="1"/>
              <p:nvPr/>
            </p:nvSpPr>
            <p:spPr>
              <a:xfrm>
                <a:off x="5600844" y="3989859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c</a:t>
                </a:r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ADEA2EC-EA75-DA47-8FD9-5D185EAC73F3}"/>
                  </a:ext>
                </a:extLst>
              </p:cNvPr>
              <p:cNvSpPr txBox="1"/>
              <p:nvPr/>
            </p:nvSpPr>
            <p:spPr>
              <a:xfrm>
                <a:off x="3524506" y="3985486"/>
                <a:ext cx="55175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</a:t>
                </a:r>
                <a:r>
                  <a:rPr lang="en-US" sz="2000" dirty="0" err="1"/>
                  <a:t>b</a:t>
                </a:r>
                <a:endParaRPr lang="en-US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3B339B7-FD44-434E-A24E-5E5F023D4C5A}"/>
                  </a:ext>
                </a:extLst>
              </p:cNvPr>
              <p:cNvSpPr txBox="1"/>
              <p:nvPr/>
            </p:nvSpPr>
            <p:spPr>
              <a:xfrm>
                <a:off x="1668463" y="3985486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a</a:t>
                </a:r>
                <a:endParaRPr lang="en-US" dirty="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FC0AD820-2879-8845-AE4A-4F992E9F9D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8579" y="5149076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69530A7-238A-0848-82B2-7EE1D5A73C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30570" y="5218348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AD6025E-6463-BE42-AED9-4A2F761A6420}"/>
                </a:ext>
              </a:extLst>
            </p:cNvPr>
            <p:cNvSpPr txBox="1"/>
            <p:nvPr/>
          </p:nvSpPr>
          <p:spPr>
            <a:xfrm>
              <a:off x="4725531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EDC47C-D5DC-AE4F-8319-EC4763B9D2B3}"/>
                </a:ext>
              </a:extLst>
            </p:cNvPr>
            <p:cNvSpPr txBox="1"/>
            <p:nvPr/>
          </p:nvSpPr>
          <p:spPr>
            <a:xfrm>
              <a:off x="6796628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3E6EE77-4E2F-814C-AC33-AE5D9EA6C08D}"/>
              </a:ext>
            </a:extLst>
          </p:cNvPr>
          <p:cNvSpPr txBox="1"/>
          <p:nvPr/>
        </p:nvSpPr>
        <p:spPr>
          <a:xfrm>
            <a:off x="973263" y="3175358"/>
            <a:ext cx="57419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CH" kern="0" dirty="0">
                <a:latin typeface="Calibri" pitchFamily="34" charset="0"/>
              </a:rPr>
              <a:t>𝜗</a:t>
            </a:r>
            <a:r>
              <a:rPr lang="en-US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6C452E-63CC-2B4C-A74B-410DBF5A9E47}"/>
              </a:ext>
            </a:extLst>
          </p:cNvPr>
          <p:cNvCxnSpPr>
            <a:cxnSpLocks/>
          </p:cNvCxnSpPr>
          <p:nvPr/>
        </p:nvCxnSpPr>
        <p:spPr bwMode="auto">
          <a:xfrm>
            <a:off x="1090125" y="3150055"/>
            <a:ext cx="1205738" cy="481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3B16CCD-7EE0-5C47-8C4A-AF852539B55A}"/>
              </a:ext>
            </a:extLst>
          </p:cNvPr>
          <p:cNvSpPr txBox="1"/>
          <p:nvPr/>
        </p:nvSpPr>
        <p:spPr>
          <a:xfrm>
            <a:off x="3671900" y="3085800"/>
            <a:ext cx="44743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2</a:t>
            </a:r>
            <a:r>
              <a:rPr lang="en-US" dirty="0"/>
              <a:t>) + L=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</a:t>
            </a:r>
            <a:r>
              <a:rPr lang="he-IL" dirty="0"/>
              <a:t> </a:t>
            </a:r>
            <a:r>
              <a:rPr lang="en-US" dirty="0"/>
              <a:t>+</a:t>
            </a:r>
            <a:r>
              <a:rPr lang="he-IL" dirty="0"/>
              <a:t> </a:t>
            </a:r>
            <a:r>
              <a:rPr lang="en-US" dirty="0"/>
              <a:t>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C8EAE-344F-5B47-B3CA-FE68E69FA75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357301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129FBB0-F9A4-3A49-9F6A-33D5666F3CBE}"/>
              </a:ext>
            </a:extLst>
          </p:cNvPr>
          <p:cNvSpPr txBox="1"/>
          <p:nvPr/>
        </p:nvSpPr>
        <p:spPr>
          <a:xfrm>
            <a:off x="3634234" y="3877888"/>
            <a:ext cx="357809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 + L’ 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642DFA-173E-F247-9471-FFE662385DD6}"/>
              </a:ext>
            </a:extLst>
          </p:cNvPr>
          <p:cNvSpPr txBox="1"/>
          <p:nvPr/>
        </p:nvSpPr>
        <p:spPr>
          <a:xfrm>
            <a:off x="3642567" y="4597968"/>
            <a:ext cx="393556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L’ </a:t>
            </a:r>
            <a:r>
              <a:rPr lang="he-IL" dirty="0"/>
              <a:t>-</a:t>
            </a:r>
            <a:r>
              <a:rPr lang="en-US" dirty="0"/>
              <a:t> L+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B09B641-4726-6F4F-8459-7EEBAD167A7C}"/>
              </a:ext>
            </a:extLst>
          </p:cNvPr>
          <p:cNvSpPr txBox="1"/>
          <p:nvPr/>
        </p:nvSpPr>
        <p:spPr>
          <a:xfrm>
            <a:off x="1074740" y="2173009"/>
            <a:ext cx="49154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L’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72C076-7173-1E4B-BABE-94726919DBBB}"/>
              </a:ext>
            </a:extLst>
          </p:cNvPr>
          <p:cNvSpPr txBox="1"/>
          <p:nvPr/>
        </p:nvSpPr>
        <p:spPr>
          <a:xfrm>
            <a:off x="1968400" y="2689756"/>
            <a:ext cx="33534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pitchFamily="34" charset="0"/>
              </a:rPr>
              <a:t>L</a:t>
            </a:r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171BEA-B9DB-074F-BAEC-F23507754201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249289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888D2CD-5C16-E34A-8F7C-7CE07B10733E}"/>
              </a:ext>
            </a:extLst>
          </p:cNvPr>
          <p:cNvSpPr txBox="1"/>
          <p:nvPr/>
        </p:nvSpPr>
        <p:spPr>
          <a:xfrm>
            <a:off x="899592" y="980728"/>
            <a:ext cx="51809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7E8E268-4E03-3E44-8987-D83C57859E0B}"/>
              </a:ext>
            </a:extLst>
          </p:cNvPr>
          <p:cNvSpPr txBox="1"/>
          <p:nvPr/>
        </p:nvSpPr>
        <p:spPr>
          <a:xfrm>
            <a:off x="2036817" y="976697"/>
            <a:ext cx="53251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F0E1DAA-DF43-4641-AD6F-E5B95D4AE4CC}"/>
                  </a:ext>
                </a:extLst>
              </p14:cNvPr>
              <p14:cNvContentPartPr/>
              <p14:nvPr/>
            </p14:nvContentPartPr>
            <p14:xfrm>
              <a:off x="5812648" y="4450573"/>
              <a:ext cx="983980" cy="759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F0E1DAA-DF43-4641-AD6F-E5B95D4AE4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3647" y="4441573"/>
                <a:ext cx="1001622" cy="7776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6D0D30D-7505-2648-ABB7-AC9DBE3CC520}"/>
              </a:ext>
            </a:extLst>
          </p:cNvPr>
          <p:cNvSpPr txBox="1"/>
          <p:nvPr/>
        </p:nvSpPr>
        <p:spPr>
          <a:xfrm>
            <a:off x="171278" y="2159919"/>
            <a:ext cx="40427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795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0" grpId="0"/>
      <p:bldP spid="101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 – maximum clock diff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60375" y="4162628"/>
            <a:ext cx="260840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–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?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54A683-4AAA-1D49-9B54-2E935F51D2EE}"/>
              </a:ext>
            </a:extLst>
          </p:cNvPr>
          <p:cNvSpPr txBox="1"/>
          <p:nvPr/>
        </p:nvSpPr>
        <p:spPr>
          <a:xfrm>
            <a:off x="448602" y="5959536"/>
            <a:ext cx="7620997" cy="95410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CH" kern="0" dirty="0">
                <a:latin typeface="Calibri" pitchFamily="34" charset="0"/>
              </a:rPr>
              <a:t>RECALL: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difference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between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values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v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increase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by</a:t>
            </a:r>
            <a:r>
              <a:rPr lang="de-CH" kern="0" dirty="0">
                <a:latin typeface="Calibri" pitchFamily="34" charset="0"/>
              </a:rPr>
              <a:t> 𝛥(𝟅-1)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0ABDB-5961-C241-BFC9-C6B628131964}"/>
              </a:ext>
            </a:extLst>
          </p:cNvPr>
          <p:cNvCxnSpPr/>
          <p:nvPr/>
        </p:nvCxnSpPr>
        <p:spPr bwMode="auto">
          <a:xfrm>
            <a:off x="1115616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EBB2B7-3197-A846-80DF-3C9B3453BBF6}"/>
              </a:ext>
            </a:extLst>
          </p:cNvPr>
          <p:cNvCxnSpPr/>
          <p:nvPr/>
        </p:nvCxnSpPr>
        <p:spPr bwMode="auto">
          <a:xfrm>
            <a:off x="2303748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28023C-1DB2-EA45-BD30-54ADA778AA2C}"/>
              </a:ext>
            </a:extLst>
          </p:cNvPr>
          <p:cNvSpPr txBox="1"/>
          <p:nvPr/>
        </p:nvSpPr>
        <p:spPr>
          <a:xfrm>
            <a:off x="2679840" y="321943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4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0AAED9-BA6B-A447-A4D4-1BCF5D0E0630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889769"/>
            <a:ext cx="1162491" cy="540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AA937-4D4B-9B40-ADFB-2125332CB666}"/>
              </a:ext>
            </a:extLst>
          </p:cNvPr>
          <p:cNvCxnSpPr/>
          <p:nvPr/>
        </p:nvCxnSpPr>
        <p:spPr bwMode="auto">
          <a:xfrm>
            <a:off x="1115616" y="3573016"/>
            <a:ext cx="1188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FE01EA-4393-1243-B580-E6E24B40E9CA}"/>
              </a:ext>
            </a:extLst>
          </p:cNvPr>
          <p:cNvSpPr txBox="1"/>
          <p:nvPr/>
        </p:nvSpPr>
        <p:spPr>
          <a:xfrm>
            <a:off x="2647540" y="2185700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30E39A-7ADE-8742-A3A7-AD3F49D34AB3}"/>
              </a:ext>
            </a:extLst>
          </p:cNvPr>
          <p:cNvSpPr txBox="1"/>
          <p:nvPr/>
        </p:nvSpPr>
        <p:spPr>
          <a:xfrm>
            <a:off x="603622" y="276176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95BB7A-F5BE-8243-8759-ABB23CF75B89}"/>
              </a:ext>
            </a:extLst>
          </p:cNvPr>
          <p:cNvSpPr txBox="1"/>
          <p:nvPr/>
        </p:nvSpPr>
        <p:spPr>
          <a:xfrm>
            <a:off x="584137" y="1518949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1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7D9D1-06CD-1B40-B4B9-62DCD10E469E}"/>
              </a:ext>
            </a:extLst>
          </p:cNvPr>
          <p:cNvGrpSpPr/>
          <p:nvPr/>
        </p:nvGrpSpPr>
        <p:grpSpPr>
          <a:xfrm>
            <a:off x="3491879" y="1232756"/>
            <a:ext cx="5048242" cy="1690062"/>
            <a:chOff x="3491879" y="1232756"/>
            <a:chExt cx="5048242" cy="169006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C4614B4-D131-4C4B-9FD6-77430C732648}"/>
                </a:ext>
              </a:extLst>
            </p:cNvPr>
            <p:cNvGrpSpPr/>
            <p:nvPr/>
          </p:nvGrpSpPr>
          <p:grpSpPr>
            <a:xfrm>
              <a:off x="3491879" y="1232756"/>
              <a:ext cx="5048242" cy="1690062"/>
              <a:chOff x="1431970" y="3985486"/>
              <a:chExt cx="5048242" cy="1690062"/>
            </a:xfrm>
          </p:grpSpPr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0C871BD5-35A5-FA4F-A1ED-C86BA1BA70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4308" y="4247096"/>
                <a:ext cx="305904" cy="514052"/>
              </a:xfrm>
              <a:prstGeom prst="rect">
                <a:avLst/>
              </a:prstGeom>
            </p:spPr>
            <p:txBody>
              <a:bodyPr/>
              <a:lstStyle/>
              <a:p>
                <a:pPr marL="514350" lvl="0" indent="-5143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lang="en-US" sz="2400" kern="0" dirty="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81" name="Donut 80">
                <a:extLst>
                  <a:ext uri="{FF2B5EF4-FFF2-40B4-BE49-F238E27FC236}">
                    <a16:creationId xmlns:a16="http://schemas.microsoft.com/office/drawing/2014/main" id="{9503E3D2-CC2B-254F-A033-8F7DB3EABF20}"/>
                  </a:ext>
                </a:extLst>
              </p:cNvPr>
              <p:cNvSpPr/>
              <p:nvPr/>
            </p:nvSpPr>
            <p:spPr bwMode="auto">
              <a:xfrm>
                <a:off x="541286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2" name="Donut 81">
                <a:extLst>
                  <a:ext uri="{FF2B5EF4-FFF2-40B4-BE49-F238E27FC236}">
                    <a16:creationId xmlns:a16="http://schemas.microsoft.com/office/drawing/2014/main" id="{3F3B1CDE-EBC3-054C-8C10-D4B1E2BF61C6}"/>
                  </a:ext>
                </a:extLst>
              </p:cNvPr>
              <p:cNvSpPr/>
              <p:nvPr/>
            </p:nvSpPr>
            <p:spPr bwMode="auto">
              <a:xfrm>
                <a:off x="1431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3" name="Donut 82">
                <a:extLst>
                  <a:ext uri="{FF2B5EF4-FFF2-40B4-BE49-F238E27FC236}">
                    <a16:creationId xmlns:a16="http://schemas.microsoft.com/office/drawing/2014/main" id="{F905F669-1261-EA48-91B1-02BE58D7672C}"/>
                  </a:ext>
                </a:extLst>
              </p:cNvPr>
              <p:cNvSpPr/>
              <p:nvPr/>
            </p:nvSpPr>
            <p:spPr bwMode="auto">
              <a:xfrm>
                <a:off x="3335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918F722-1888-174A-82CB-CB4794804A58}"/>
                  </a:ext>
                </a:extLst>
              </p:cNvPr>
              <p:cNvSpPr txBox="1"/>
              <p:nvPr/>
            </p:nvSpPr>
            <p:spPr>
              <a:xfrm>
                <a:off x="1717488" y="4956738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22C6AF-9299-5745-A205-8C01BEC418F8}"/>
                  </a:ext>
                </a:extLst>
              </p:cNvPr>
              <p:cNvSpPr txBox="1"/>
              <p:nvPr/>
            </p:nvSpPr>
            <p:spPr>
              <a:xfrm>
                <a:off x="3611069" y="4971074"/>
                <a:ext cx="364202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45FD5D-C6CF-CE41-BB44-95614DD6D8AD}"/>
                  </a:ext>
                </a:extLst>
              </p:cNvPr>
              <p:cNvSpPr txBox="1"/>
              <p:nvPr/>
            </p:nvSpPr>
            <p:spPr>
              <a:xfrm>
                <a:off x="5698378" y="4971074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5FA16E0-6043-784D-9A17-12075675661A}"/>
                  </a:ext>
                </a:extLst>
              </p:cNvPr>
              <p:cNvSpPr txBox="1"/>
              <p:nvPr/>
            </p:nvSpPr>
            <p:spPr>
              <a:xfrm>
                <a:off x="5600844" y="3989859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c</a:t>
                </a:r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ADEA2EC-EA75-DA47-8FD9-5D185EAC73F3}"/>
                  </a:ext>
                </a:extLst>
              </p:cNvPr>
              <p:cNvSpPr txBox="1"/>
              <p:nvPr/>
            </p:nvSpPr>
            <p:spPr>
              <a:xfrm>
                <a:off x="3524506" y="3985486"/>
                <a:ext cx="55175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</a:t>
                </a:r>
                <a:r>
                  <a:rPr lang="en-US" sz="2000" dirty="0" err="1"/>
                  <a:t>b</a:t>
                </a:r>
                <a:endParaRPr lang="en-US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3B339B7-FD44-434E-A24E-5E5F023D4C5A}"/>
                  </a:ext>
                </a:extLst>
              </p:cNvPr>
              <p:cNvSpPr txBox="1"/>
              <p:nvPr/>
            </p:nvSpPr>
            <p:spPr>
              <a:xfrm>
                <a:off x="1668463" y="3985486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a</a:t>
                </a:r>
                <a:endParaRPr lang="en-US" dirty="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FC0AD820-2879-8845-AE4A-4F992E9F9D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8579" y="5149076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69530A7-238A-0848-82B2-7EE1D5A73C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30570" y="5218348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AD6025E-6463-BE42-AED9-4A2F761A6420}"/>
                </a:ext>
              </a:extLst>
            </p:cNvPr>
            <p:cNvSpPr txBox="1"/>
            <p:nvPr/>
          </p:nvSpPr>
          <p:spPr>
            <a:xfrm>
              <a:off x="4725531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EDC47C-D5DC-AE4F-8319-EC4763B9D2B3}"/>
                </a:ext>
              </a:extLst>
            </p:cNvPr>
            <p:cNvSpPr txBox="1"/>
            <p:nvPr/>
          </p:nvSpPr>
          <p:spPr>
            <a:xfrm>
              <a:off x="6796628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3E6EE77-4E2F-814C-AC33-AE5D9EA6C08D}"/>
              </a:ext>
            </a:extLst>
          </p:cNvPr>
          <p:cNvSpPr txBox="1"/>
          <p:nvPr/>
        </p:nvSpPr>
        <p:spPr>
          <a:xfrm>
            <a:off x="973263" y="3175358"/>
            <a:ext cx="57419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CH" kern="0" dirty="0">
                <a:latin typeface="Calibri" pitchFamily="34" charset="0"/>
              </a:rPr>
              <a:t>𝜗</a:t>
            </a:r>
            <a:r>
              <a:rPr lang="en-US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6C452E-63CC-2B4C-A74B-410DBF5A9E47}"/>
              </a:ext>
            </a:extLst>
          </p:cNvPr>
          <p:cNvCxnSpPr>
            <a:cxnSpLocks/>
          </p:cNvCxnSpPr>
          <p:nvPr/>
        </p:nvCxnSpPr>
        <p:spPr bwMode="auto">
          <a:xfrm>
            <a:off x="1090125" y="3150055"/>
            <a:ext cx="1205738" cy="481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3B16CCD-7EE0-5C47-8C4A-AF852539B55A}"/>
              </a:ext>
            </a:extLst>
          </p:cNvPr>
          <p:cNvSpPr txBox="1"/>
          <p:nvPr/>
        </p:nvSpPr>
        <p:spPr>
          <a:xfrm>
            <a:off x="3671900" y="3085800"/>
            <a:ext cx="44743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2</a:t>
            </a:r>
            <a:r>
              <a:rPr lang="en-US" dirty="0"/>
              <a:t>) + L=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</a:t>
            </a:r>
            <a:r>
              <a:rPr lang="he-IL" dirty="0"/>
              <a:t> </a:t>
            </a:r>
            <a:r>
              <a:rPr lang="en-US" dirty="0"/>
              <a:t>+</a:t>
            </a:r>
            <a:r>
              <a:rPr lang="he-IL" dirty="0"/>
              <a:t> </a:t>
            </a:r>
            <a:r>
              <a:rPr lang="en-US" dirty="0"/>
              <a:t>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C8EAE-344F-5B47-B3CA-FE68E69FA75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357301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129FBB0-F9A4-3A49-9F6A-33D5666F3CBE}"/>
              </a:ext>
            </a:extLst>
          </p:cNvPr>
          <p:cNvSpPr txBox="1"/>
          <p:nvPr/>
        </p:nvSpPr>
        <p:spPr>
          <a:xfrm>
            <a:off x="3634234" y="3877888"/>
            <a:ext cx="357809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 + L’ 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642DFA-173E-F247-9471-FFE662385DD6}"/>
              </a:ext>
            </a:extLst>
          </p:cNvPr>
          <p:cNvSpPr txBox="1"/>
          <p:nvPr/>
        </p:nvSpPr>
        <p:spPr>
          <a:xfrm>
            <a:off x="3635896" y="5354952"/>
            <a:ext cx="417146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T</a:t>
            </a:r>
            <a:r>
              <a:rPr lang="de-CH" kern="0" dirty="0">
                <a:latin typeface="Calibri" pitchFamily="34" charset="0"/>
              </a:rPr>
              <a:t>(𝟅-1) </a:t>
            </a:r>
            <a:r>
              <a:rPr lang="en-US" dirty="0"/>
              <a:t>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B09B641-4726-6F4F-8459-7EEBAD167A7C}"/>
              </a:ext>
            </a:extLst>
          </p:cNvPr>
          <p:cNvSpPr txBox="1"/>
          <p:nvPr/>
        </p:nvSpPr>
        <p:spPr>
          <a:xfrm>
            <a:off x="1074740" y="2173009"/>
            <a:ext cx="49154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L’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72C076-7173-1E4B-BABE-94726919DBBB}"/>
              </a:ext>
            </a:extLst>
          </p:cNvPr>
          <p:cNvSpPr txBox="1"/>
          <p:nvPr/>
        </p:nvSpPr>
        <p:spPr>
          <a:xfrm>
            <a:off x="1968400" y="2689756"/>
            <a:ext cx="33534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pitchFamily="34" charset="0"/>
              </a:rPr>
              <a:t>L</a:t>
            </a:r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171BEA-B9DB-074F-BAEC-F23507754201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249289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43B24CD-EBD8-AB46-8AE7-C5CF2DEBDF9F}"/>
              </a:ext>
            </a:extLst>
          </p:cNvPr>
          <p:cNvSpPr txBox="1"/>
          <p:nvPr/>
        </p:nvSpPr>
        <p:spPr>
          <a:xfrm>
            <a:off x="3635896" y="4653136"/>
            <a:ext cx="393556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L’ </a:t>
            </a:r>
            <a:r>
              <a:rPr lang="he-IL" dirty="0"/>
              <a:t>-</a:t>
            </a:r>
            <a:r>
              <a:rPr lang="en-US" dirty="0"/>
              <a:t> L+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7AF63A-DA45-5F46-B0F3-5603FE94EFD9}"/>
              </a:ext>
            </a:extLst>
          </p:cNvPr>
          <p:cNvSpPr txBox="1"/>
          <p:nvPr/>
        </p:nvSpPr>
        <p:spPr>
          <a:xfrm>
            <a:off x="899592" y="997568"/>
            <a:ext cx="51809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4DA15-48DA-C546-82AC-5AC5AF89AFD2}"/>
              </a:ext>
            </a:extLst>
          </p:cNvPr>
          <p:cNvSpPr txBox="1"/>
          <p:nvPr/>
        </p:nvSpPr>
        <p:spPr>
          <a:xfrm>
            <a:off x="2036817" y="997568"/>
            <a:ext cx="53251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0F4A6F-702C-914B-ABF7-C4A2161D550B}"/>
              </a:ext>
            </a:extLst>
          </p:cNvPr>
          <p:cNvSpPr txBox="1"/>
          <p:nvPr/>
        </p:nvSpPr>
        <p:spPr>
          <a:xfrm>
            <a:off x="251812" y="2123498"/>
            <a:ext cx="40427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972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 – maximum clock diff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60375" y="4162628"/>
            <a:ext cx="260840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–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?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0ABDB-5961-C241-BFC9-C6B628131964}"/>
              </a:ext>
            </a:extLst>
          </p:cNvPr>
          <p:cNvCxnSpPr/>
          <p:nvPr/>
        </p:nvCxnSpPr>
        <p:spPr bwMode="auto">
          <a:xfrm>
            <a:off x="1115616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EBB2B7-3197-A846-80DF-3C9B3453BBF6}"/>
              </a:ext>
            </a:extLst>
          </p:cNvPr>
          <p:cNvCxnSpPr/>
          <p:nvPr/>
        </p:nvCxnSpPr>
        <p:spPr bwMode="auto">
          <a:xfrm>
            <a:off x="2303748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28023C-1DB2-EA45-BD30-54ADA778AA2C}"/>
              </a:ext>
            </a:extLst>
          </p:cNvPr>
          <p:cNvSpPr txBox="1"/>
          <p:nvPr/>
        </p:nvSpPr>
        <p:spPr>
          <a:xfrm>
            <a:off x="2679840" y="321943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4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0AAED9-BA6B-A447-A4D4-1BCF5D0E0630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889769"/>
            <a:ext cx="1162491" cy="540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AA937-4D4B-9B40-ADFB-2125332CB666}"/>
              </a:ext>
            </a:extLst>
          </p:cNvPr>
          <p:cNvCxnSpPr/>
          <p:nvPr/>
        </p:nvCxnSpPr>
        <p:spPr bwMode="auto">
          <a:xfrm>
            <a:off x="1115616" y="3573016"/>
            <a:ext cx="1188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FE01EA-4393-1243-B580-E6E24B40E9CA}"/>
              </a:ext>
            </a:extLst>
          </p:cNvPr>
          <p:cNvSpPr txBox="1"/>
          <p:nvPr/>
        </p:nvSpPr>
        <p:spPr>
          <a:xfrm>
            <a:off x="2647540" y="2185700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30E39A-7ADE-8742-A3A7-AD3F49D34AB3}"/>
              </a:ext>
            </a:extLst>
          </p:cNvPr>
          <p:cNvSpPr txBox="1"/>
          <p:nvPr/>
        </p:nvSpPr>
        <p:spPr>
          <a:xfrm>
            <a:off x="603622" y="276176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95BB7A-F5BE-8243-8759-ABB23CF75B89}"/>
              </a:ext>
            </a:extLst>
          </p:cNvPr>
          <p:cNvSpPr txBox="1"/>
          <p:nvPr/>
        </p:nvSpPr>
        <p:spPr>
          <a:xfrm>
            <a:off x="584137" y="1518949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1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D08349-7C0B-2B4F-8B92-55A3C21211AE}"/>
              </a:ext>
            </a:extLst>
          </p:cNvPr>
          <p:cNvSpPr txBox="1"/>
          <p:nvPr/>
        </p:nvSpPr>
        <p:spPr>
          <a:xfrm>
            <a:off x="899592" y="997568"/>
            <a:ext cx="51809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7D9D1-06CD-1B40-B4B9-62DCD10E469E}"/>
              </a:ext>
            </a:extLst>
          </p:cNvPr>
          <p:cNvGrpSpPr/>
          <p:nvPr/>
        </p:nvGrpSpPr>
        <p:grpSpPr>
          <a:xfrm>
            <a:off x="3491879" y="1232756"/>
            <a:ext cx="5048242" cy="1690062"/>
            <a:chOff x="3491879" y="1232756"/>
            <a:chExt cx="5048242" cy="169006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C4614B4-D131-4C4B-9FD6-77430C732648}"/>
                </a:ext>
              </a:extLst>
            </p:cNvPr>
            <p:cNvGrpSpPr/>
            <p:nvPr/>
          </p:nvGrpSpPr>
          <p:grpSpPr>
            <a:xfrm>
              <a:off x="3491879" y="1232756"/>
              <a:ext cx="5048242" cy="1690062"/>
              <a:chOff x="1431970" y="3985486"/>
              <a:chExt cx="5048242" cy="1690062"/>
            </a:xfrm>
          </p:grpSpPr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0C871BD5-35A5-FA4F-A1ED-C86BA1BA70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4308" y="4247096"/>
                <a:ext cx="305904" cy="514052"/>
              </a:xfrm>
              <a:prstGeom prst="rect">
                <a:avLst/>
              </a:prstGeom>
            </p:spPr>
            <p:txBody>
              <a:bodyPr/>
              <a:lstStyle/>
              <a:p>
                <a:pPr marL="514350" lvl="0" indent="-5143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defRPr/>
                </a:pPr>
                <a:r>
                  <a:rPr lang="en-US" sz="2400" kern="0" dirty="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81" name="Donut 80">
                <a:extLst>
                  <a:ext uri="{FF2B5EF4-FFF2-40B4-BE49-F238E27FC236}">
                    <a16:creationId xmlns:a16="http://schemas.microsoft.com/office/drawing/2014/main" id="{9503E3D2-CC2B-254F-A033-8F7DB3EABF20}"/>
                  </a:ext>
                </a:extLst>
              </p:cNvPr>
              <p:cNvSpPr/>
              <p:nvPr/>
            </p:nvSpPr>
            <p:spPr bwMode="auto">
              <a:xfrm>
                <a:off x="541286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2" name="Donut 81">
                <a:extLst>
                  <a:ext uri="{FF2B5EF4-FFF2-40B4-BE49-F238E27FC236}">
                    <a16:creationId xmlns:a16="http://schemas.microsoft.com/office/drawing/2014/main" id="{3F3B1CDE-EBC3-054C-8C10-D4B1E2BF61C6}"/>
                  </a:ext>
                </a:extLst>
              </p:cNvPr>
              <p:cNvSpPr/>
              <p:nvPr/>
            </p:nvSpPr>
            <p:spPr bwMode="auto">
              <a:xfrm>
                <a:off x="1431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3" name="Donut 82">
                <a:extLst>
                  <a:ext uri="{FF2B5EF4-FFF2-40B4-BE49-F238E27FC236}">
                    <a16:creationId xmlns:a16="http://schemas.microsoft.com/office/drawing/2014/main" id="{F905F669-1261-EA48-91B1-02BE58D7672C}"/>
                  </a:ext>
                </a:extLst>
              </p:cNvPr>
              <p:cNvSpPr/>
              <p:nvPr/>
            </p:nvSpPr>
            <p:spPr bwMode="auto">
              <a:xfrm>
                <a:off x="3335970" y="4761148"/>
                <a:ext cx="914400" cy="914400"/>
              </a:xfrm>
              <a:prstGeom prst="donu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918F722-1888-174A-82CB-CB4794804A58}"/>
                  </a:ext>
                </a:extLst>
              </p:cNvPr>
              <p:cNvSpPr txBox="1"/>
              <p:nvPr/>
            </p:nvSpPr>
            <p:spPr>
              <a:xfrm>
                <a:off x="1717488" y="4956738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22C6AF-9299-5745-A205-8C01BEC418F8}"/>
                  </a:ext>
                </a:extLst>
              </p:cNvPr>
              <p:cNvSpPr txBox="1"/>
              <p:nvPr/>
            </p:nvSpPr>
            <p:spPr>
              <a:xfrm>
                <a:off x="3611069" y="4971074"/>
                <a:ext cx="364202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45FD5D-C6CF-CE41-BB44-95614DD6D8AD}"/>
                  </a:ext>
                </a:extLst>
              </p:cNvPr>
              <p:cNvSpPr txBox="1"/>
              <p:nvPr/>
            </p:nvSpPr>
            <p:spPr>
              <a:xfrm>
                <a:off x="5698378" y="4971074"/>
                <a:ext cx="34336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5FA16E0-6043-784D-9A17-12075675661A}"/>
                  </a:ext>
                </a:extLst>
              </p:cNvPr>
              <p:cNvSpPr txBox="1"/>
              <p:nvPr/>
            </p:nvSpPr>
            <p:spPr>
              <a:xfrm>
                <a:off x="5600844" y="3989859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c</a:t>
                </a:r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ADEA2EC-EA75-DA47-8FD9-5D185EAC73F3}"/>
                  </a:ext>
                </a:extLst>
              </p:cNvPr>
              <p:cNvSpPr txBox="1"/>
              <p:nvPr/>
            </p:nvSpPr>
            <p:spPr>
              <a:xfrm>
                <a:off x="3524506" y="3985486"/>
                <a:ext cx="551754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</a:t>
                </a:r>
                <a:r>
                  <a:rPr lang="en-US" sz="2000" dirty="0" err="1"/>
                  <a:t>b</a:t>
                </a:r>
                <a:endParaRPr lang="en-US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3B339B7-FD44-434E-A24E-5E5F023D4C5A}"/>
                  </a:ext>
                </a:extLst>
              </p:cNvPr>
              <p:cNvSpPr txBox="1"/>
              <p:nvPr/>
            </p:nvSpPr>
            <p:spPr>
              <a:xfrm>
                <a:off x="1668463" y="3985486"/>
                <a:ext cx="537327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sz="2000" dirty="0"/>
                  <a:t>a</a:t>
                </a:r>
                <a:endParaRPr lang="en-US" dirty="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FC0AD820-2879-8845-AE4A-4F992E9F9D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8579" y="5149076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69530A7-238A-0848-82B2-7EE1D5A73C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30570" y="5218348"/>
                <a:ext cx="7747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AD6025E-6463-BE42-AED9-4A2F761A6420}"/>
                </a:ext>
              </a:extLst>
            </p:cNvPr>
            <p:cNvSpPr txBox="1"/>
            <p:nvPr/>
          </p:nvSpPr>
          <p:spPr>
            <a:xfrm>
              <a:off x="4725531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EDC47C-D5DC-AE4F-8319-EC4763B9D2B3}"/>
                </a:ext>
              </a:extLst>
            </p:cNvPr>
            <p:cNvSpPr txBox="1"/>
            <p:nvPr/>
          </p:nvSpPr>
          <p:spPr>
            <a:xfrm>
              <a:off x="6796628" y="1906850"/>
              <a:ext cx="36420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BE9A758-370D-EE41-9267-D2F8640F8DDC}"/>
              </a:ext>
            </a:extLst>
          </p:cNvPr>
          <p:cNvSpPr txBox="1"/>
          <p:nvPr/>
        </p:nvSpPr>
        <p:spPr>
          <a:xfrm>
            <a:off x="2051720" y="980728"/>
            <a:ext cx="53251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E6EE77-4E2F-814C-AC33-AE5D9EA6C08D}"/>
              </a:ext>
            </a:extLst>
          </p:cNvPr>
          <p:cNvSpPr txBox="1"/>
          <p:nvPr/>
        </p:nvSpPr>
        <p:spPr>
          <a:xfrm>
            <a:off x="1007604" y="3175358"/>
            <a:ext cx="57419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CH" kern="0" dirty="0">
                <a:latin typeface="Calibri" pitchFamily="34" charset="0"/>
              </a:rPr>
              <a:t>𝜗</a:t>
            </a:r>
            <a:r>
              <a:rPr lang="en-US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6C452E-63CC-2B4C-A74B-410DBF5A9E47}"/>
              </a:ext>
            </a:extLst>
          </p:cNvPr>
          <p:cNvCxnSpPr>
            <a:cxnSpLocks/>
          </p:cNvCxnSpPr>
          <p:nvPr/>
        </p:nvCxnSpPr>
        <p:spPr bwMode="auto">
          <a:xfrm>
            <a:off x="1090125" y="3150055"/>
            <a:ext cx="1205738" cy="481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3B16CCD-7EE0-5C47-8C4A-AF852539B55A}"/>
              </a:ext>
            </a:extLst>
          </p:cNvPr>
          <p:cNvSpPr txBox="1"/>
          <p:nvPr/>
        </p:nvSpPr>
        <p:spPr>
          <a:xfrm>
            <a:off x="3671900" y="3085800"/>
            <a:ext cx="447430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2</a:t>
            </a:r>
            <a:r>
              <a:rPr lang="en-US" dirty="0"/>
              <a:t>) + L=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</a:t>
            </a:r>
            <a:r>
              <a:rPr lang="he-IL" dirty="0"/>
              <a:t> </a:t>
            </a:r>
            <a:r>
              <a:rPr lang="en-US" dirty="0"/>
              <a:t>+</a:t>
            </a:r>
            <a:r>
              <a:rPr lang="he-IL" dirty="0"/>
              <a:t> </a:t>
            </a:r>
            <a:r>
              <a:rPr lang="en-US" dirty="0"/>
              <a:t>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C8EAE-344F-5B47-B3CA-FE68E69FA75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357301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129FBB0-F9A4-3A49-9F6A-33D5666F3CBE}"/>
              </a:ext>
            </a:extLst>
          </p:cNvPr>
          <p:cNvSpPr txBox="1"/>
          <p:nvPr/>
        </p:nvSpPr>
        <p:spPr>
          <a:xfrm>
            <a:off x="3634234" y="3877888"/>
            <a:ext cx="357809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= 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1</a:t>
            </a:r>
            <a:r>
              <a:rPr lang="en-US" dirty="0"/>
              <a:t>) + L’ 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642DFA-173E-F247-9471-FFE662385DD6}"/>
              </a:ext>
            </a:extLst>
          </p:cNvPr>
          <p:cNvSpPr txBox="1"/>
          <p:nvPr/>
        </p:nvSpPr>
        <p:spPr>
          <a:xfrm>
            <a:off x="3635896" y="5354952"/>
            <a:ext cx="417146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T</a:t>
            </a:r>
            <a:r>
              <a:rPr lang="de-CH" kern="0" dirty="0">
                <a:latin typeface="Calibri" pitchFamily="34" charset="0"/>
              </a:rPr>
              <a:t>(𝟅-1) </a:t>
            </a:r>
            <a:r>
              <a:rPr lang="en-US" dirty="0"/>
              <a:t>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B09B641-4726-6F4F-8459-7EEBAD167A7C}"/>
              </a:ext>
            </a:extLst>
          </p:cNvPr>
          <p:cNvSpPr txBox="1"/>
          <p:nvPr/>
        </p:nvSpPr>
        <p:spPr>
          <a:xfrm>
            <a:off x="1074740" y="2173009"/>
            <a:ext cx="49154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L’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72C076-7173-1E4B-BABE-94726919DBBB}"/>
              </a:ext>
            </a:extLst>
          </p:cNvPr>
          <p:cNvSpPr txBox="1"/>
          <p:nvPr/>
        </p:nvSpPr>
        <p:spPr>
          <a:xfrm>
            <a:off x="1968400" y="2689756"/>
            <a:ext cx="33534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pitchFamily="34" charset="0"/>
              </a:rPr>
              <a:t>L</a:t>
            </a:r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171BEA-B9DB-074F-BAEC-F23507754201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249289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43B24CD-EBD8-AB46-8AE7-C5CF2DEBDF9F}"/>
              </a:ext>
            </a:extLst>
          </p:cNvPr>
          <p:cNvSpPr txBox="1"/>
          <p:nvPr/>
        </p:nvSpPr>
        <p:spPr>
          <a:xfrm>
            <a:off x="3635896" y="4653136"/>
            <a:ext cx="393556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L’ </a:t>
            </a:r>
            <a:r>
              <a:rPr lang="he-IL" dirty="0"/>
              <a:t>-</a:t>
            </a:r>
            <a:r>
              <a:rPr lang="en-US" dirty="0"/>
              <a:t> L+</a:t>
            </a:r>
            <a:r>
              <a:rPr lang="de-CH" kern="0" dirty="0">
                <a:latin typeface="Calibri" pitchFamily="34" charset="0"/>
              </a:rPr>
              <a:t> 𝜗d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A59E16-46FD-4B4F-AD75-BC5F2091AAC1}"/>
              </a:ext>
            </a:extLst>
          </p:cNvPr>
          <p:cNvSpPr txBox="1"/>
          <p:nvPr/>
        </p:nvSpPr>
        <p:spPr>
          <a:xfrm>
            <a:off x="3635896" y="6039239"/>
            <a:ext cx="4392677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L</a:t>
            </a:r>
            <a:r>
              <a:rPr lang="en-US" sz="2000" dirty="0"/>
              <a:t>x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T</a:t>
            </a:r>
            <a:r>
              <a:rPr lang="de-CH" kern="0" dirty="0">
                <a:latin typeface="Calibri" pitchFamily="34" charset="0"/>
              </a:rPr>
              <a:t>(𝟅-1) </a:t>
            </a:r>
            <a:r>
              <a:rPr lang="en-US" dirty="0"/>
              <a:t>+</a:t>
            </a:r>
            <a:r>
              <a:rPr lang="de-CH" kern="0" dirty="0">
                <a:latin typeface="Calibri" pitchFamily="34" charset="0"/>
              </a:rPr>
              <a:t> 𝜗</a:t>
            </a:r>
            <a:r>
              <a:rPr lang="de-CH" kern="0" dirty="0" err="1">
                <a:latin typeface="Calibri" pitchFamily="34" charset="0"/>
              </a:rPr>
              <a:t>dD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3798B3-4A0D-EF48-B747-6CF18D54688E}"/>
              </a:ext>
            </a:extLst>
          </p:cNvPr>
          <p:cNvSpPr txBox="1"/>
          <p:nvPr/>
        </p:nvSpPr>
        <p:spPr>
          <a:xfrm>
            <a:off x="27262" y="2185700"/>
            <a:ext cx="40427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3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800708"/>
            <a:ext cx="8280400" cy="561094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–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logical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</a:t>
            </a:r>
            <a:r>
              <a:rPr lang="de-CH" sz="2000" kern="0" dirty="0" err="1">
                <a:latin typeface="Calibri" pitchFamily="34" charset="0"/>
              </a:rPr>
              <a:t>v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updated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background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rate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The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invoked</a:t>
            </a:r>
            <a:r>
              <a:rPr lang="de-CH" kern="0" dirty="0">
                <a:latin typeface="Calibri" pitchFamily="34" charset="0"/>
              </a:rPr>
              <a:t> upon </a:t>
            </a:r>
            <a:r>
              <a:rPr lang="de-CH" kern="0" dirty="0" err="1">
                <a:latin typeface="Calibri" pitchFamily="34" charset="0"/>
              </a:rPr>
              <a:t>these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events</a:t>
            </a:r>
            <a:r>
              <a:rPr lang="de-CH" kern="0" dirty="0">
                <a:latin typeface="Calibri" pitchFamily="34" charset="0"/>
              </a:rPr>
              <a:t>::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</a:t>
            </a:r>
            <a:r>
              <a:rPr lang="de-CH" kern="0" dirty="0" err="1">
                <a:latin typeface="Calibri" pitchFamily="34" charset="0"/>
              </a:rPr>
              <a:t>wakeup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receiving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or</a:t>
            </a:r>
            <a:r>
              <a:rPr lang="de-CH" kern="0" dirty="0">
                <a:latin typeface="Calibri" pitchFamily="34" charset="0"/>
              </a:rPr>
              <a:t> on </a:t>
            </a:r>
            <a:r>
              <a:rPr lang="de-CH" kern="0" dirty="0" err="1">
                <a:latin typeface="Calibri" pitchFamily="34" charset="0"/>
              </a:rPr>
              <a:t>timeout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6CC17-810E-C648-9896-8FEAA4C5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2128"/>
            <a:ext cx="10031034" cy="15432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BB7BE5-2531-A546-AA44-E9F00B5B7060}"/>
                  </a:ext>
                </a:extLst>
              </p14:cNvPr>
              <p14:cNvContentPartPr/>
              <p14:nvPr/>
            </p14:nvContentPartPr>
            <p14:xfrm>
              <a:off x="1058128" y="5758855"/>
              <a:ext cx="1677668" cy="868637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BB7BE5-2531-A546-AA44-E9F00B5B70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128" y="5749855"/>
                <a:ext cx="1695309" cy="886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8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 – First Synchronization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1EA9-9868-CA48-9656-AB0AF7DF97B7}"/>
              </a:ext>
            </a:extLst>
          </p:cNvPr>
          <p:cNvSpPr txBox="1"/>
          <p:nvPr/>
        </p:nvSpPr>
        <p:spPr>
          <a:xfrm>
            <a:off x="460375" y="4162628"/>
            <a:ext cx="260840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–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?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0ABDB-5961-C241-BFC9-C6B628131964}"/>
              </a:ext>
            </a:extLst>
          </p:cNvPr>
          <p:cNvCxnSpPr/>
          <p:nvPr/>
        </p:nvCxnSpPr>
        <p:spPr bwMode="auto">
          <a:xfrm>
            <a:off x="1115616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EBB2B7-3197-A846-80DF-3C9B3453BBF6}"/>
              </a:ext>
            </a:extLst>
          </p:cNvPr>
          <p:cNvCxnSpPr/>
          <p:nvPr/>
        </p:nvCxnSpPr>
        <p:spPr bwMode="auto">
          <a:xfrm>
            <a:off x="2303748" y="1562656"/>
            <a:ext cx="0" cy="2386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28023C-1DB2-EA45-BD30-54ADA778AA2C}"/>
              </a:ext>
            </a:extLst>
          </p:cNvPr>
          <p:cNvSpPr txBox="1"/>
          <p:nvPr/>
        </p:nvSpPr>
        <p:spPr>
          <a:xfrm>
            <a:off x="2679840" y="321943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4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AA937-4D4B-9B40-ADFB-2125332CB666}"/>
              </a:ext>
            </a:extLst>
          </p:cNvPr>
          <p:cNvCxnSpPr/>
          <p:nvPr/>
        </p:nvCxnSpPr>
        <p:spPr bwMode="auto">
          <a:xfrm>
            <a:off x="1115616" y="3573016"/>
            <a:ext cx="1188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FE01EA-4393-1243-B580-E6E24B40E9CA}"/>
              </a:ext>
            </a:extLst>
          </p:cNvPr>
          <p:cNvSpPr txBox="1"/>
          <p:nvPr/>
        </p:nvSpPr>
        <p:spPr>
          <a:xfrm>
            <a:off x="2654605" y="1518949"/>
            <a:ext cx="39946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0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30E39A-7ADE-8742-A3A7-AD3F49D34AB3}"/>
              </a:ext>
            </a:extLst>
          </p:cNvPr>
          <p:cNvSpPr txBox="1"/>
          <p:nvPr/>
        </p:nvSpPr>
        <p:spPr>
          <a:xfrm>
            <a:off x="603622" y="2761764"/>
            <a:ext cx="4122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95BB7A-F5BE-8243-8759-ABB23CF75B89}"/>
              </a:ext>
            </a:extLst>
          </p:cNvPr>
          <p:cNvSpPr txBox="1"/>
          <p:nvPr/>
        </p:nvSpPr>
        <p:spPr>
          <a:xfrm>
            <a:off x="584137" y="1518949"/>
            <a:ext cx="39946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sz="1800" dirty="0"/>
              <a:t>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D08349-7C0B-2B4F-8B92-55A3C21211AE}"/>
              </a:ext>
            </a:extLst>
          </p:cNvPr>
          <p:cNvSpPr txBox="1"/>
          <p:nvPr/>
        </p:nvSpPr>
        <p:spPr>
          <a:xfrm>
            <a:off x="899592" y="997568"/>
            <a:ext cx="51809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E9A758-370D-EE41-9267-D2F8640F8DDC}"/>
              </a:ext>
            </a:extLst>
          </p:cNvPr>
          <p:cNvSpPr txBox="1"/>
          <p:nvPr/>
        </p:nvSpPr>
        <p:spPr>
          <a:xfrm>
            <a:off x="2051720" y="980728"/>
            <a:ext cx="53251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sz="2000" dirty="0" err="1"/>
              <a:t>b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E6EE77-4E2F-814C-AC33-AE5D9EA6C08D}"/>
              </a:ext>
            </a:extLst>
          </p:cNvPr>
          <p:cNvSpPr txBox="1"/>
          <p:nvPr/>
        </p:nvSpPr>
        <p:spPr>
          <a:xfrm>
            <a:off x="665088" y="3274677"/>
            <a:ext cx="41229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6C452E-63CC-2B4C-A74B-410DBF5A9E47}"/>
              </a:ext>
            </a:extLst>
          </p:cNvPr>
          <p:cNvCxnSpPr>
            <a:cxnSpLocks/>
          </p:cNvCxnSpPr>
          <p:nvPr/>
        </p:nvCxnSpPr>
        <p:spPr bwMode="auto">
          <a:xfrm>
            <a:off x="1090125" y="3150055"/>
            <a:ext cx="1205738" cy="481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3B16CCD-7EE0-5C47-8C4A-AF852539B55A}"/>
              </a:ext>
            </a:extLst>
          </p:cNvPr>
          <p:cNvSpPr txBox="1"/>
          <p:nvPr/>
        </p:nvSpPr>
        <p:spPr>
          <a:xfrm>
            <a:off x="3632885" y="1520788"/>
            <a:ext cx="271741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0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0</a:t>
            </a:r>
            <a:r>
              <a:rPr lang="en-US" dirty="0"/>
              <a:t>) = 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C8EAE-344F-5B47-B3CA-FE68E69FA75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3573016"/>
            <a:ext cx="376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7642DFA-173E-F247-9471-FFE662385DD6}"/>
              </a:ext>
            </a:extLst>
          </p:cNvPr>
          <p:cNvSpPr txBox="1"/>
          <p:nvPr/>
        </p:nvSpPr>
        <p:spPr>
          <a:xfrm>
            <a:off x="3632885" y="2977788"/>
            <a:ext cx="4624984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</a:t>
            </a:r>
            <a:r>
              <a:rPr lang="en-US" dirty="0" err="1"/>
              <a:t>L</a:t>
            </a:r>
            <a:r>
              <a:rPr lang="en-US" sz="2000" dirty="0" err="1"/>
              <a:t>b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(</a:t>
            </a:r>
            <a:r>
              <a:rPr lang="en-US" dirty="0" err="1"/>
              <a:t>T+d</a:t>
            </a:r>
            <a:r>
              <a:rPr lang="en-US" dirty="0"/>
              <a:t>)</a:t>
            </a:r>
            <a:r>
              <a:rPr lang="de-CH" kern="0" dirty="0">
                <a:latin typeface="Calibri" pitchFamily="34" charset="0"/>
              </a:rPr>
              <a:t>(𝟅-1) </a:t>
            </a:r>
            <a:r>
              <a:rPr lang="en-US" dirty="0"/>
              <a:t>+</a:t>
            </a:r>
            <a:r>
              <a:rPr lang="de-CH" kern="0" dirty="0">
                <a:latin typeface="Calibri" pitchFamily="34" charset="0"/>
              </a:rPr>
              <a:t> H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B09B641-4726-6F4F-8459-7EEBAD167A7C}"/>
              </a:ext>
            </a:extLst>
          </p:cNvPr>
          <p:cNvSpPr txBox="1"/>
          <p:nvPr/>
        </p:nvSpPr>
        <p:spPr>
          <a:xfrm>
            <a:off x="518038" y="2177451"/>
            <a:ext cx="40427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72C076-7173-1E4B-BABE-94726919DBBB}"/>
              </a:ext>
            </a:extLst>
          </p:cNvPr>
          <p:cNvSpPr txBox="1"/>
          <p:nvPr/>
        </p:nvSpPr>
        <p:spPr>
          <a:xfrm>
            <a:off x="2584238" y="2385108"/>
            <a:ext cx="335348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kern="0" dirty="0">
                <a:latin typeface="Calibri" pitchFamily="34" charset="0"/>
              </a:rPr>
              <a:t>L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B63B68-385B-594A-BD03-58BD5DD4EB6A}"/>
              </a:ext>
            </a:extLst>
          </p:cNvPr>
          <p:cNvSpPr txBox="1"/>
          <p:nvPr/>
        </p:nvSpPr>
        <p:spPr>
          <a:xfrm>
            <a:off x="3632885" y="3797897"/>
            <a:ext cx="488467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2000" dirty="0"/>
              <a:t>a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- L</a:t>
            </a:r>
            <a:r>
              <a:rPr lang="en-US" sz="2000" dirty="0"/>
              <a:t>x</a:t>
            </a:r>
            <a:r>
              <a:rPr lang="en-US" dirty="0"/>
              <a:t>(t</a:t>
            </a:r>
            <a:r>
              <a:rPr lang="en-US" sz="1800" dirty="0"/>
              <a:t>4</a:t>
            </a:r>
            <a:r>
              <a:rPr lang="en-US" dirty="0"/>
              <a:t>) ≤ (</a:t>
            </a:r>
            <a:r>
              <a:rPr lang="en-US" dirty="0" err="1"/>
              <a:t>T+dD</a:t>
            </a:r>
            <a:r>
              <a:rPr lang="en-US" dirty="0"/>
              <a:t>)</a:t>
            </a:r>
            <a:r>
              <a:rPr lang="de-CH" kern="0" dirty="0">
                <a:latin typeface="Calibri" pitchFamily="34" charset="0"/>
              </a:rPr>
              <a:t>(𝟅-1) </a:t>
            </a:r>
            <a:r>
              <a:rPr lang="en-US" dirty="0"/>
              <a:t>+</a:t>
            </a:r>
            <a:r>
              <a:rPr lang="de-CH" kern="0" dirty="0">
                <a:latin typeface="Calibri" pitchFamily="34" charset="0"/>
              </a:rPr>
              <a:t> 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40598-FE6A-204A-99C5-44D913984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6" y="5044184"/>
            <a:ext cx="8112271" cy="1229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8633D-65FA-D446-82EC-E3DA78EB79BC}"/>
              </a:ext>
            </a:extLst>
          </p:cNvPr>
          <p:cNvSpPr txBox="1"/>
          <p:nvPr/>
        </p:nvSpPr>
        <p:spPr>
          <a:xfrm>
            <a:off x="3635645" y="2168860"/>
            <a:ext cx="287610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kern="0" dirty="0" err="1">
                <a:latin typeface="Calibri" pitchFamily="34" charset="0"/>
              </a:rPr>
              <a:t>increase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by</a:t>
            </a:r>
            <a:r>
              <a:rPr lang="de-CH" kern="0" dirty="0">
                <a:latin typeface="Calibri" pitchFamily="34" charset="0"/>
              </a:rPr>
              <a:t> 𝛥(𝟅-1)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5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 State Machine in TSM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AEB86DA-4CF3-3445-84E7-15C32246B1D9}"/>
              </a:ext>
            </a:extLst>
          </p:cNvPr>
          <p:cNvSpPr/>
          <p:nvPr/>
        </p:nvSpPr>
        <p:spPr bwMode="auto">
          <a:xfrm>
            <a:off x="3419872" y="2270911"/>
            <a:ext cx="1800200" cy="1546796"/>
          </a:xfrm>
          <a:prstGeom prst="fra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66E2C430-1EF7-9A4A-A8CD-7B9BB414B031}"/>
              </a:ext>
            </a:extLst>
          </p:cNvPr>
          <p:cNvSpPr/>
          <p:nvPr/>
        </p:nvSpPr>
        <p:spPr bwMode="auto">
          <a:xfrm>
            <a:off x="2795498" y="2801993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86107A9-C7E9-7643-8070-B3414222B73E}"/>
              </a:ext>
            </a:extLst>
          </p:cNvPr>
          <p:cNvSpPr/>
          <p:nvPr/>
        </p:nvSpPr>
        <p:spPr bwMode="auto">
          <a:xfrm>
            <a:off x="4116074" y="1608441"/>
            <a:ext cx="376619" cy="542918"/>
          </a:xfrm>
          <a:prstGeom prst="upArrow">
            <a:avLst/>
          </a:prstGeom>
          <a:solidFill>
            <a:schemeClr val="accent2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684B0080-409B-F44D-A7A9-DF1D3D5FD3DC}"/>
              </a:ext>
            </a:extLst>
          </p:cNvPr>
          <p:cNvSpPr/>
          <p:nvPr/>
        </p:nvSpPr>
        <p:spPr bwMode="auto">
          <a:xfrm>
            <a:off x="5400092" y="2745517"/>
            <a:ext cx="516362" cy="197618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0B228-C374-044A-8CD2-C733E46E720A}"/>
              </a:ext>
            </a:extLst>
          </p:cNvPr>
          <p:cNvSpPr txBox="1"/>
          <p:nvPr/>
        </p:nvSpPr>
        <p:spPr>
          <a:xfrm>
            <a:off x="815278" y="2522557"/>
            <a:ext cx="1800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Inputs /</a:t>
            </a:r>
          </a:p>
          <a:p>
            <a:r>
              <a:rPr lang="en-US" dirty="0"/>
              <a:t>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8A660-1064-6549-B3C7-8C09D9CC7581}"/>
              </a:ext>
            </a:extLst>
          </p:cNvPr>
          <p:cNvSpPr txBox="1"/>
          <p:nvPr/>
        </p:nvSpPr>
        <p:spPr>
          <a:xfrm>
            <a:off x="6096475" y="2540383"/>
            <a:ext cx="153586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6085E-ABF9-D148-8796-57567FEE29C6}"/>
              </a:ext>
            </a:extLst>
          </p:cNvPr>
          <p:cNvSpPr txBox="1"/>
          <p:nvPr/>
        </p:nvSpPr>
        <p:spPr>
          <a:xfrm>
            <a:off x="3648652" y="980728"/>
            <a:ext cx="1342639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outputs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1B87-8C0A-9541-B107-6A8BEE28E50E}"/>
              </a:ext>
            </a:extLst>
          </p:cNvPr>
          <p:cNvSpPr txBox="1"/>
          <p:nvPr/>
        </p:nvSpPr>
        <p:spPr>
          <a:xfrm>
            <a:off x="3877433" y="2830183"/>
            <a:ext cx="84029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A97F9-179F-F74B-937A-B632BA86E534}"/>
              </a:ext>
            </a:extLst>
          </p:cNvPr>
          <p:cNvSpPr txBox="1"/>
          <p:nvPr/>
        </p:nvSpPr>
        <p:spPr>
          <a:xfrm>
            <a:off x="436372" y="4916759"/>
            <a:ext cx="8564120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sequence of messages and outputs depends </a:t>
            </a:r>
            <a:r>
              <a:rPr lang="en-US" b="1" u="sng" dirty="0"/>
              <a:t>solely</a:t>
            </a:r>
            <a:r>
              <a:rPr lang="en-US" dirty="0"/>
              <a:t> on </a:t>
            </a:r>
          </a:p>
          <a:p>
            <a:pPr marL="514350" indent="-514350">
              <a:buAutoNum type="arabicPeriod"/>
            </a:pPr>
            <a:r>
              <a:rPr lang="en-US" dirty="0"/>
              <a:t>the initial state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initial input</a:t>
            </a:r>
          </a:p>
          <a:p>
            <a:pPr marL="514350" indent="-514350">
              <a:buAutoNum type="arabicPeriod"/>
            </a:pPr>
            <a:r>
              <a:rPr lang="en-US" dirty="0"/>
              <a:t>the sequence of messages and inputs it receives</a:t>
            </a:r>
          </a:p>
          <a:p>
            <a:pPr marL="514350" indent="-514350">
              <a:buAutoNum type="arabicPeriod"/>
            </a:pPr>
            <a:r>
              <a:rPr lang="en-US" dirty="0"/>
              <a:t>hardware clock readings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3EB58C0F-1DBC-0448-B235-136E83BE5B33}"/>
              </a:ext>
            </a:extLst>
          </p:cNvPr>
          <p:cNvSpPr/>
          <p:nvPr/>
        </p:nvSpPr>
        <p:spPr bwMode="auto">
          <a:xfrm>
            <a:off x="4009822" y="3995133"/>
            <a:ext cx="637220" cy="674127"/>
          </a:xfrm>
          <a:prstGeom prst="don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3A1F8659-9F2D-C647-B574-C8D9E2F9256B}"/>
              </a:ext>
            </a:extLst>
          </p:cNvPr>
          <p:cNvSpPr/>
          <p:nvPr/>
        </p:nvSpPr>
        <p:spPr bwMode="auto">
          <a:xfrm>
            <a:off x="4200507" y="3580910"/>
            <a:ext cx="255850" cy="388097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033F67-093E-1C42-9576-B64287F0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5349292"/>
            <a:ext cx="1151620" cy="15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The Timed Message Passing model (TMP)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network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H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   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’</a:t>
            </a:r>
            <a:r>
              <a:rPr lang="de-CH" kern="0" dirty="0" err="1">
                <a:latin typeface="Calibri" pitchFamily="34" charset="0"/>
              </a:rPr>
              <a:t>follows</a:t>
            </a:r>
            <a:r>
              <a:rPr lang="de-CH" kern="0" dirty="0">
                <a:latin typeface="Calibri" pitchFamily="34" charset="0"/>
              </a:rPr>
              <a:t>’ real-time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drift</a:t>
            </a:r>
            <a:r>
              <a:rPr lang="de-CH" kern="0" dirty="0">
                <a:latin typeface="Calibri" pitchFamily="34" charset="0"/>
              </a:rPr>
              <a:t> apart, but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bound</a:t>
            </a:r>
            <a:r>
              <a:rPr lang="de-CH" kern="0" dirty="0">
                <a:latin typeface="Calibri" pitchFamily="34" charset="0"/>
              </a:rPr>
              <a:t> 𝜗 such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How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model</a:t>
            </a:r>
            <a:r>
              <a:rPr lang="de-CH" kern="0" dirty="0">
                <a:latin typeface="Calibri" pitchFamily="34" charset="0"/>
              </a:rPr>
              <a:t> H?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>
                <a:latin typeface="Calibri" pitchFamily="34" charset="0"/>
              </a:rPr>
              <a:t>A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access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it</a:t>
            </a:r>
            <a:r>
              <a:rPr lang="de-CH" kern="0" dirty="0">
                <a:latin typeface="Calibri" pitchFamily="34" charset="0"/>
              </a:rPr>
              <a:t> via </a:t>
            </a:r>
            <a:r>
              <a:rPr lang="de-CH" kern="0" dirty="0" err="1">
                <a:latin typeface="Calibri" pitchFamily="34" charset="0"/>
              </a:rPr>
              <a:t>getH</a:t>
            </a:r>
            <a:r>
              <a:rPr lang="de-CH" kern="0" dirty="0">
                <a:latin typeface="Calibri" pitchFamily="34" charset="0"/>
              </a:rPr>
              <a:t>()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>
                <a:latin typeface="Calibri" pitchFamily="34" charset="0"/>
              </a:rPr>
              <a:t>Events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tagged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time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>
                <a:latin typeface="Calibri" pitchFamily="34" charset="0"/>
              </a:rPr>
              <a:t>A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measure</a:t>
            </a:r>
            <a:r>
              <a:rPr lang="de-CH" kern="0" dirty="0">
                <a:latin typeface="Calibri" pitchFamily="34" charset="0"/>
              </a:rPr>
              <a:t> time span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>
                <a:latin typeface="Calibri" pitchFamily="34" charset="0"/>
              </a:rPr>
              <a:t>A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can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set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timeout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Uncerainty</a:t>
            </a:r>
            <a:r>
              <a:rPr lang="de-CH" kern="0" dirty="0">
                <a:latin typeface="Calibri" pitchFamily="34" charset="0"/>
              </a:rPr>
              <a:t>: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drift</a:t>
            </a:r>
            <a:endParaRPr lang="de-CH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D14B-4593-6D4F-8EA6-07C5DC06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4" y="2803868"/>
            <a:ext cx="9143888" cy="625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9DD89-4570-8849-8A81-7B477D0E3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The Timed Message Passing model (TMP)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network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H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   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’</a:t>
            </a:r>
            <a:r>
              <a:rPr lang="de-CH" kern="0" dirty="0" err="1">
                <a:latin typeface="Calibri" pitchFamily="34" charset="0"/>
              </a:rPr>
              <a:t>follows</a:t>
            </a:r>
            <a:r>
              <a:rPr lang="de-CH" kern="0" dirty="0">
                <a:latin typeface="Calibri" pitchFamily="34" charset="0"/>
              </a:rPr>
              <a:t>’ real-time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drift</a:t>
            </a:r>
            <a:r>
              <a:rPr lang="de-CH" kern="0" dirty="0">
                <a:latin typeface="Calibri" pitchFamily="34" charset="0"/>
              </a:rPr>
              <a:t> apart, but </a:t>
            </a: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bound</a:t>
            </a:r>
            <a:r>
              <a:rPr lang="de-CH" kern="0" dirty="0">
                <a:latin typeface="Calibri" pitchFamily="34" charset="0"/>
              </a:rPr>
              <a:t> 𝜗 such </a:t>
            </a:r>
            <a:r>
              <a:rPr lang="de-CH" kern="0" dirty="0" err="1">
                <a:latin typeface="Calibri" pitchFamily="34" charset="0"/>
              </a:rPr>
              <a:t>that</a:t>
            </a:r>
            <a:r>
              <a:rPr lang="de-CH" kern="0" dirty="0">
                <a:latin typeface="Calibri" pitchFamily="34" charset="0"/>
              </a:rPr>
              <a:t>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Uncerainty</a:t>
            </a:r>
            <a:r>
              <a:rPr lang="de-CH" kern="0" dirty="0">
                <a:latin typeface="Calibri" pitchFamily="34" charset="0"/>
              </a:rPr>
              <a:t>: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drift</a:t>
            </a:r>
            <a:endParaRPr lang="de-CH" kern="0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v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fastest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slowest</a:t>
            </a:r>
            <a:endParaRPr lang="de-CH" kern="0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From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equation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above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over</a:t>
            </a:r>
            <a:r>
              <a:rPr lang="de-CH" kern="0" dirty="0">
                <a:latin typeface="Calibri" pitchFamily="34" charset="0"/>
              </a:rPr>
              <a:t> a real time </a:t>
            </a:r>
            <a:r>
              <a:rPr lang="de-CH" kern="0" dirty="0" err="1">
                <a:latin typeface="Calibri" pitchFamily="34" charset="0"/>
              </a:rPr>
              <a:t>period</a:t>
            </a:r>
            <a:r>
              <a:rPr lang="de-CH" kern="0" dirty="0">
                <a:latin typeface="Calibri" pitchFamily="34" charset="0"/>
              </a:rPr>
              <a:t> 𝛥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difference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between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values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v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				</a:t>
            </a:r>
            <a:r>
              <a:rPr lang="de-CH" kern="0" dirty="0" err="1">
                <a:latin typeface="Calibri" pitchFamily="34" charset="0"/>
              </a:rPr>
              <a:t>may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increase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by</a:t>
            </a:r>
            <a:r>
              <a:rPr lang="de-CH" kern="0" dirty="0">
                <a:latin typeface="Calibri" pitchFamily="34" charset="0"/>
              </a:rPr>
              <a:t> 𝛥(𝟅-1)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D14B-4593-6D4F-8EA6-07C5DC06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4" y="2803868"/>
            <a:ext cx="9143888" cy="625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9DD89-4570-8849-8A81-7B477D0E3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350BD7-2664-DD43-A861-B85B7909282E}"/>
                  </a:ext>
                </a:extLst>
              </p14:cNvPr>
              <p14:cNvContentPartPr/>
              <p14:nvPr/>
            </p14:nvContentPartPr>
            <p14:xfrm>
              <a:off x="3743908" y="5414294"/>
              <a:ext cx="1120320" cy="63792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350BD7-2664-DD43-A861-B85B790928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5268" y="5405294"/>
                <a:ext cx="1137960" cy="655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9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The Timed Message Passing model (TMP)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 </a:t>
            </a:r>
            <a:r>
              <a:rPr lang="de-CH" kern="0" dirty="0" err="1">
                <a:latin typeface="Calibri" pitchFamily="34" charset="0"/>
              </a:rPr>
              <a:t>Each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network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H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-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latin typeface="Calibri" pitchFamily="34" charset="0"/>
              </a:rPr>
              <a:t>There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bound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>
                <a:latin typeface="Calibri" pitchFamily="34" charset="0"/>
              </a:rPr>
              <a:t>d</a:t>
            </a:r>
            <a:r>
              <a:rPr lang="de-CH" kern="0" dirty="0">
                <a:latin typeface="Calibri" pitchFamily="34" charset="0"/>
              </a:rPr>
              <a:t> on end-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-end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transmission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processing</a:t>
            </a:r>
            <a:r>
              <a:rPr lang="de-CH" kern="0" dirty="0">
                <a:latin typeface="Calibri" pitchFamily="34" charset="0"/>
              </a:rPr>
              <a:t> time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A Node can now identify missing messages</a:t>
            </a:r>
            <a:endParaRPr lang="de-CH" kern="0" dirty="0">
              <a:solidFill>
                <a:schemeClr val="tx2"/>
              </a:solidFill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de-CH" kern="0" dirty="0" err="1">
                <a:solidFill>
                  <a:schemeClr val="tx2"/>
                </a:solidFill>
                <a:latin typeface="Calibri" pitchFamily="34" charset="0"/>
              </a:rPr>
              <a:t>Calculate</a:t>
            </a:r>
            <a:r>
              <a:rPr lang="de-CH" kern="0" dirty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de-CH" kern="0" dirty="0" err="1">
                <a:solidFill>
                  <a:schemeClr val="tx2"/>
                </a:solidFill>
                <a:latin typeface="Calibri" pitchFamily="34" charset="0"/>
              </a:rPr>
              <a:t>local</a:t>
            </a:r>
            <a:r>
              <a:rPr lang="de-CH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CH" kern="0" dirty="0" err="1">
                <a:solidFill>
                  <a:schemeClr val="tx2"/>
                </a:solidFill>
                <a:latin typeface="Calibri" pitchFamily="34" charset="0"/>
              </a:rPr>
              <a:t>logical</a:t>
            </a:r>
            <a:r>
              <a:rPr lang="de-CH" kern="0" dirty="0">
                <a:solidFill>
                  <a:schemeClr val="tx2"/>
                </a:solidFill>
                <a:latin typeface="Calibri" pitchFamily="34" charset="0"/>
              </a:rPr>
              <a:t> time L</a:t>
            </a: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, so we can bound the difference (skew) among logical clocks. </a:t>
            </a:r>
            <a:r>
              <a:rPr lang="en-US" kern="0" dirty="0" err="1">
                <a:solidFill>
                  <a:schemeClr val="tx2"/>
                </a:solidFill>
                <a:latin typeface="Calibri" pitchFamily="34" charset="0"/>
              </a:rPr>
              <a:t>getL</a:t>
            </a: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()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US" sz="3200" kern="0" dirty="0">
              <a:solidFill>
                <a:schemeClr val="tx2"/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b="1" u="sng" kern="0" dirty="0">
              <a:solidFill>
                <a:schemeClr val="tx2"/>
              </a:solidFill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A Node can compare its clock to its neighbors’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b="1" u="sng" kern="0" dirty="0">
                <a:solidFill>
                  <a:schemeClr val="tx2"/>
                </a:solidFill>
                <a:latin typeface="Calibri" pitchFamily="34" charset="0"/>
              </a:rPr>
              <a:t>Uncertainties</a:t>
            </a:r>
            <a:r>
              <a:rPr lang="en-US" kern="0" dirty="0">
                <a:solidFill>
                  <a:schemeClr val="tx2"/>
                </a:solidFill>
                <a:latin typeface="Calibri" pitchFamily="34" charset="0"/>
              </a:rPr>
              <a:t>: hardware clock drift, and 		message transmission time</a:t>
            </a:r>
            <a:endParaRPr lang="de-CH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D14B-4593-6D4F-8EA6-07C5DC06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9732"/>
            <a:ext cx="9143888" cy="697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9DD89-4570-8849-8A81-7B477D0E3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53000"/>
            <a:ext cx="14605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F7A66-9658-844F-A7F4-EACFAD0B3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2" y="4412084"/>
            <a:ext cx="7112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IL" dirty="0">
                <a:solidFill>
                  <a:srgbClr val="000000"/>
                </a:solidFill>
              </a:rPr>
              <a:t>Sender/Receiver Synchronization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100640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node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acccess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external</a:t>
            </a:r>
            <a:r>
              <a:rPr lang="de-CH" kern="0" dirty="0">
                <a:latin typeface="Calibri" pitchFamily="34" charset="0"/>
              </a:rPr>
              <a:t> time </a:t>
            </a:r>
            <a:r>
              <a:rPr lang="de-CH" kern="0" dirty="0" err="1">
                <a:latin typeface="Calibri" pitchFamily="34" charset="0"/>
              </a:rPr>
              <a:t>source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Other </a:t>
            </a:r>
            <a:r>
              <a:rPr lang="de-CH" kern="0" dirty="0" err="1">
                <a:latin typeface="Calibri" pitchFamily="34" charset="0"/>
              </a:rPr>
              <a:t>nodes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have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local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and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end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end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transmission</a:t>
            </a:r>
            <a:r>
              <a:rPr lang="de-CH" kern="0" dirty="0">
                <a:latin typeface="Calibri" pitchFamily="34" charset="0"/>
              </a:rPr>
              <a:t> time, </a:t>
            </a:r>
            <a:r>
              <a:rPr lang="de-CH" i="1" kern="0" dirty="0">
                <a:latin typeface="Calibri" pitchFamily="34" charset="0"/>
              </a:rPr>
              <a:t>d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known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EX 1: design an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to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synchronize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neighbors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i="1" kern="0" dirty="0" err="1">
                <a:latin typeface="Calibri" pitchFamily="34" charset="0"/>
              </a:rPr>
              <a:t>w</a:t>
            </a:r>
            <a:endParaRPr lang="de-CH" i="1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b="1" u="sng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5403C-C64C-E244-ABDE-0703853F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46406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5B4B7-8B47-024A-9A75-B67F457A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42B8A4-10FD-4356-91FF-B7F7300AE4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>
            <a:extLst>
              <a:ext uri="{FF2B5EF4-FFF2-40B4-BE49-F238E27FC236}">
                <a16:creationId xmlns:a16="http://schemas.microsoft.com/office/drawing/2014/main" id="{F203334D-4611-DB45-AF89-8567B80A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IL" dirty="0">
                <a:solidFill>
                  <a:srgbClr val="000000"/>
                </a:solidFill>
              </a:rPr>
              <a:t>Sender/Receiver Synchronization</a:t>
            </a:r>
          </a:p>
        </p:txBody>
      </p:sp>
      <p:sp>
        <p:nvSpPr>
          <p:cNvPr id="1028" name="Text Box 2">
            <a:extLst>
              <a:ext uri="{FF2B5EF4-FFF2-40B4-BE49-F238E27FC236}">
                <a16:creationId xmlns:a16="http://schemas.microsoft.com/office/drawing/2014/main" id="{460FF91D-AC88-5048-A3E9-A410A7B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Round-Trip Time (RTT) based synchronization</a:t>
            </a: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Receiver synchronizes to the sender‘s clock</a:t>
            </a:r>
          </a:p>
          <a:p>
            <a:pPr algn="l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altLang="en-IL" sz="2000" dirty="0">
                <a:solidFill>
                  <a:srgbClr val="000000"/>
                </a:solidFill>
              </a:rPr>
              <a:t>Propagation delay </a:t>
            </a:r>
            <a:r>
              <a:rPr lang="en-GB" altLang="en-IL" sz="2000" i="1" dirty="0">
                <a:solidFill>
                  <a:srgbClr val="000000"/>
                </a:solidFill>
                <a:latin typeface="Symbol" pitchFamily="2" charset="2"/>
              </a:rPr>
              <a:t></a:t>
            </a:r>
            <a:r>
              <a:rPr lang="en-GB" altLang="en-IL" sz="2000" dirty="0">
                <a:solidFill>
                  <a:srgbClr val="000000"/>
                </a:solidFill>
              </a:rPr>
              <a:t>  (&lt;d) and clock offset </a:t>
            </a:r>
            <a:r>
              <a:rPr lang="en-GB" altLang="en-IL" sz="2000" i="1" dirty="0">
                <a:solidFill>
                  <a:srgbClr val="000000"/>
                </a:solidFill>
                <a:latin typeface="Symbol" pitchFamily="2" charset="2"/>
              </a:rPr>
              <a:t></a:t>
            </a:r>
            <a:r>
              <a:rPr lang="en-GB" altLang="en-IL" sz="2000" dirty="0">
                <a:solidFill>
                  <a:srgbClr val="000000"/>
                </a:solidFill>
              </a:rPr>
              <a:t> can be calculated</a:t>
            </a:r>
          </a:p>
          <a:p>
            <a:pPr algn="l" eaLnBrk="1" hangingPunct="1">
              <a:spcBef>
                <a:spcPts val="50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2000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Clr>
                <a:srgbClr val="003399"/>
              </a:buClr>
              <a:buFont typeface="Wingdings 3" pitchFamily="2" charset="2"/>
              <a:buNone/>
            </a:pPr>
            <a:endParaRPr lang="en-GB" altLang="en-IL" sz="1800" dirty="0">
              <a:solidFill>
                <a:srgbClr val="000000"/>
              </a:solidFill>
            </a:endParaRPr>
          </a:p>
          <a:p>
            <a:pPr algn="l">
              <a:spcBef>
                <a:spcPts val="500"/>
              </a:spcBef>
            </a:pPr>
            <a:endParaRPr lang="en-GB" altLang="en-IL" sz="20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FBB94549-A4AC-8B40-ADCE-9D45A7970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271963"/>
          <a:ext cx="463708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4" imgW="71094600" imgH="18719800" progId="Equation.3">
                  <p:embed/>
                </p:oleObj>
              </mc:Choice>
              <mc:Fallback>
                <p:oleObj name="Equation" r:id="rId4" imgW="71094600" imgH="18719800" progId="Equation.3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FBB94549-A4AC-8B40-ADCE-9D45A797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71963"/>
                        <a:ext cx="4637087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5">
            <a:extLst>
              <a:ext uri="{FF2B5EF4-FFF2-40B4-BE49-F238E27FC236}">
                <a16:creationId xmlns:a16="http://schemas.microsoft.com/office/drawing/2014/main" id="{5D26F207-15B5-5944-A55C-F32AB1BAF3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1050" y="1789114"/>
            <a:ext cx="3497263" cy="1201738"/>
            <a:chOff x="492" y="1127"/>
            <a:chExt cx="2203" cy="757"/>
          </a:xfrm>
        </p:grpSpPr>
        <p:sp>
          <p:nvSpPr>
            <p:cNvPr id="1030" name="AutoShape 4">
              <a:extLst>
                <a:ext uri="{FF2B5EF4-FFF2-40B4-BE49-F238E27FC236}">
                  <a16:creationId xmlns:a16="http://schemas.microsoft.com/office/drawing/2014/main" id="{DFE415B0-8CD3-BB44-A845-9174639813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2" y="1127"/>
              <a:ext cx="2203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Rectangle 6">
              <a:extLst>
                <a:ext uri="{FF2B5EF4-FFF2-40B4-BE49-F238E27FC236}">
                  <a16:creationId xmlns:a16="http://schemas.microsoft.com/office/drawing/2014/main" id="{779C9143-C3FF-554B-A241-39DF8875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311"/>
              <a:ext cx="20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2" name="Rectangle 7">
              <a:extLst>
                <a:ext uri="{FF2B5EF4-FFF2-40B4-BE49-F238E27FC236}">
                  <a16:creationId xmlns:a16="http://schemas.microsoft.com/office/drawing/2014/main" id="{A130CB48-81D3-5649-80AD-C7B199DD4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623"/>
              <a:ext cx="20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3" name="Freeform 8">
              <a:extLst>
                <a:ext uri="{FF2B5EF4-FFF2-40B4-BE49-F238E27FC236}">
                  <a16:creationId xmlns:a16="http://schemas.microsoft.com/office/drawing/2014/main" id="{AE8E3381-CE19-AE4D-8EAC-24A76E72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315"/>
              <a:ext cx="31" cy="44"/>
            </a:xfrm>
            <a:custGeom>
              <a:avLst/>
              <a:gdLst>
                <a:gd name="T0" fmla="*/ 221 w 221"/>
                <a:gd name="T1" fmla="*/ 0 h 308"/>
                <a:gd name="T2" fmla="*/ 0 w 221"/>
                <a:gd name="T3" fmla="*/ 220 h 308"/>
                <a:gd name="T4" fmla="*/ 176 w 221"/>
                <a:gd name="T5" fmla="*/ 308 h 308"/>
                <a:gd name="T6" fmla="*/ 221 w 221"/>
                <a:gd name="T7" fmla="*/ 0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8"/>
                <a:gd name="T14" fmla="*/ 221 w 221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8">
                  <a:moveTo>
                    <a:pt x="221" y="0"/>
                  </a:moveTo>
                  <a:lnTo>
                    <a:pt x="0" y="220"/>
                  </a:lnTo>
                  <a:lnTo>
                    <a:pt x="176" y="30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4" name="Freeform 9">
              <a:extLst>
                <a:ext uri="{FF2B5EF4-FFF2-40B4-BE49-F238E27FC236}">
                  <a16:creationId xmlns:a16="http://schemas.microsoft.com/office/drawing/2014/main" id="{615DEFDB-6477-BF48-947F-5E6D0B14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1343"/>
              <a:ext cx="149" cy="286"/>
            </a:xfrm>
            <a:custGeom>
              <a:avLst/>
              <a:gdLst>
                <a:gd name="T0" fmla="*/ 0 w 1038"/>
                <a:gd name="T1" fmla="*/ 1976 h 2001"/>
                <a:gd name="T2" fmla="*/ 990 w 1038"/>
                <a:gd name="T3" fmla="*/ 0 h 2001"/>
                <a:gd name="T4" fmla="*/ 1038 w 1038"/>
                <a:gd name="T5" fmla="*/ 24 h 2001"/>
                <a:gd name="T6" fmla="*/ 49 w 1038"/>
                <a:gd name="T7" fmla="*/ 2001 h 2001"/>
                <a:gd name="T8" fmla="*/ 0 w 1038"/>
                <a:gd name="T9" fmla="*/ 1976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8"/>
                <a:gd name="T16" fmla="*/ 0 h 2001"/>
                <a:gd name="T17" fmla="*/ 1038 w 1038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8" h="2001">
                  <a:moveTo>
                    <a:pt x="0" y="1976"/>
                  </a:moveTo>
                  <a:lnTo>
                    <a:pt x="990" y="0"/>
                  </a:lnTo>
                  <a:lnTo>
                    <a:pt x="1038" y="24"/>
                  </a:lnTo>
                  <a:lnTo>
                    <a:pt x="49" y="2001"/>
                  </a:lnTo>
                  <a:lnTo>
                    <a:pt x="0" y="19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0CAF9C45-A841-D949-BBE6-1AA6C56D0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583"/>
              <a:ext cx="31" cy="44"/>
            </a:xfrm>
            <a:custGeom>
              <a:avLst/>
              <a:gdLst>
                <a:gd name="T0" fmla="*/ 222 w 222"/>
                <a:gd name="T1" fmla="*/ 308 h 308"/>
                <a:gd name="T2" fmla="*/ 177 w 222"/>
                <a:gd name="T3" fmla="*/ 0 h 308"/>
                <a:gd name="T4" fmla="*/ 0 w 222"/>
                <a:gd name="T5" fmla="*/ 87 h 308"/>
                <a:gd name="T6" fmla="*/ 222 w 222"/>
                <a:gd name="T7" fmla="*/ 308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308"/>
                <a:gd name="T14" fmla="*/ 222 w 222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308">
                  <a:moveTo>
                    <a:pt x="222" y="308"/>
                  </a:moveTo>
                  <a:lnTo>
                    <a:pt x="177" y="0"/>
                  </a:lnTo>
                  <a:lnTo>
                    <a:pt x="0" y="87"/>
                  </a:lnTo>
                  <a:lnTo>
                    <a:pt x="22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559E4E3B-47AE-1645-A23B-A7BEEB0F6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313"/>
              <a:ext cx="148" cy="286"/>
            </a:xfrm>
            <a:custGeom>
              <a:avLst/>
              <a:gdLst>
                <a:gd name="T0" fmla="*/ 50 w 1038"/>
                <a:gd name="T1" fmla="*/ 0 h 2002"/>
                <a:gd name="T2" fmla="*/ 1038 w 1038"/>
                <a:gd name="T3" fmla="*/ 1978 h 2002"/>
                <a:gd name="T4" fmla="*/ 990 w 1038"/>
                <a:gd name="T5" fmla="*/ 2002 h 2002"/>
                <a:gd name="T6" fmla="*/ 0 w 1038"/>
                <a:gd name="T7" fmla="*/ 25 h 2002"/>
                <a:gd name="T8" fmla="*/ 50 w 1038"/>
                <a:gd name="T9" fmla="*/ 0 h 20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8"/>
                <a:gd name="T16" fmla="*/ 0 h 2002"/>
                <a:gd name="T17" fmla="*/ 1038 w 1038"/>
                <a:gd name="T18" fmla="*/ 2002 h 20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8" h="2002">
                  <a:moveTo>
                    <a:pt x="50" y="0"/>
                  </a:moveTo>
                  <a:lnTo>
                    <a:pt x="1038" y="1978"/>
                  </a:lnTo>
                  <a:lnTo>
                    <a:pt x="990" y="2002"/>
                  </a:lnTo>
                  <a:lnTo>
                    <a:pt x="0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37" name="Rectangle 12">
              <a:extLst>
                <a:ext uri="{FF2B5EF4-FFF2-40B4-BE49-F238E27FC236}">
                  <a16:creationId xmlns:a16="http://schemas.microsoft.com/office/drawing/2014/main" id="{2DDDADB0-ACA2-2147-9580-B3EB666C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" y="1661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38" name="Rectangle 13">
              <a:extLst>
                <a:ext uri="{FF2B5EF4-FFF2-40B4-BE49-F238E27FC236}">
                  <a16:creationId xmlns:a16="http://schemas.microsoft.com/office/drawing/2014/main" id="{FBDBBCBB-A61B-9645-A9EC-4DC209F6C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75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1</a:t>
              </a:r>
              <a:endParaRPr lang="de-DE" altLang="en-IL" sz="1800"/>
            </a:p>
          </p:txBody>
        </p:sp>
        <p:sp>
          <p:nvSpPr>
            <p:cNvPr id="1039" name="Rectangle 14">
              <a:extLst>
                <a:ext uri="{FF2B5EF4-FFF2-40B4-BE49-F238E27FC236}">
                  <a16:creationId xmlns:a16="http://schemas.microsoft.com/office/drawing/2014/main" id="{0B68FF31-1F11-4A43-A3BA-B5EE3F96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1132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0" name="Rectangle 15">
              <a:extLst>
                <a:ext uri="{FF2B5EF4-FFF2-40B4-BE49-F238E27FC236}">
                  <a16:creationId xmlns:a16="http://schemas.microsoft.com/office/drawing/2014/main" id="{5B88E5DA-0B09-1547-AB5E-3CB9165F8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122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2</a:t>
              </a:r>
              <a:endParaRPr lang="de-DE" altLang="en-IL" sz="1800"/>
            </a:p>
          </p:txBody>
        </p:sp>
        <p:sp>
          <p:nvSpPr>
            <p:cNvPr id="1041" name="Rectangle 16">
              <a:extLst>
                <a:ext uri="{FF2B5EF4-FFF2-40B4-BE49-F238E27FC236}">
                  <a16:creationId xmlns:a16="http://schemas.microsoft.com/office/drawing/2014/main" id="{750DA322-45B3-9944-82EC-E8DF63C79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1132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2" name="Rectangle 17">
              <a:extLst>
                <a:ext uri="{FF2B5EF4-FFF2-40B4-BE49-F238E27FC236}">
                  <a16:creationId xmlns:a16="http://schemas.microsoft.com/office/drawing/2014/main" id="{CDD5EFD6-F39F-8C42-B6F9-3A9D5E249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20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3</a:t>
              </a:r>
              <a:endParaRPr lang="de-DE" altLang="en-IL" sz="1800"/>
            </a:p>
          </p:txBody>
        </p:sp>
        <p:sp>
          <p:nvSpPr>
            <p:cNvPr id="1043" name="Rectangle 18">
              <a:extLst>
                <a:ext uri="{FF2B5EF4-FFF2-40B4-BE49-F238E27FC236}">
                  <a16:creationId xmlns:a16="http://schemas.microsoft.com/office/drawing/2014/main" id="{098CDE01-8FA3-1B4A-8521-04518B28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678"/>
              <a:ext cx="10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800" i="1">
                  <a:solidFill>
                    <a:srgbClr val="000000"/>
                  </a:solidFill>
                  <a:latin typeface="Bitstream Vera Serif"/>
                </a:rPr>
                <a:t>t</a:t>
              </a:r>
              <a:endParaRPr lang="de-DE" altLang="en-IL" sz="1800"/>
            </a:p>
          </p:txBody>
        </p:sp>
        <p:sp>
          <p:nvSpPr>
            <p:cNvPr id="1044" name="Rectangle 19">
              <a:extLst>
                <a:ext uri="{FF2B5EF4-FFF2-40B4-BE49-F238E27FC236}">
                  <a16:creationId xmlns:a16="http://schemas.microsoft.com/office/drawing/2014/main" id="{473D5806-C82B-534F-8E35-F18C7D2B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767"/>
              <a:ext cx="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>
                  <a:solidFill>
                    <a:srgbClr val="000000"/>
                  </a:solidFill>
                  <a:latin typeface="Bitstream Vera Serif"/>
                </a:rPr>
                <a:t>4</a:t>
              </a:r>
              <a:endParaRPr lang="de-DE" altLang="en-IL" sz="1800"/>
            </a:p>
          </p:txBody>
        </p:sp>
        <p:sp>
          <p:nvSpPr>
            <p:cNvPr id="1045" name="Rectangle 20">
              <a:extLst>
                <a:ext uri="{FF2B5EF4-FFF2-40B4-BE49-F238E27FC236}">
                  <a16:creationId xmlns:a16="http://schemas.microsoft.com/office/drawing/2014/main" id="{EFA3A8DB-5EFA-AC42-BD7C-4F8DEFE4B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151"/>
              <a:ext cx="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 i="1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i="1" dirty="0"/>
            </a:p>
          </p:txBody>
        </p:sp>
        <p:sp>
          <p:nvSpPr>
            <p:cNvPr id="1046" name="Rectangle 21">
              <a:extLst>
                <a:ext uri="{FF2B5EF4-FFF2-40B4-BE49-F238E27FC236}">
                  <a16:creationId xmlns:a16="http://schemas.microsoft.com/office/drawing/2014/main" id="{225B51F0-C00A-3846-B46A-C02E1CB8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697"/>
              <a:ext cx="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100" i="1" dirty="0">
                  <a:solidFill>
                    <a:srgbClr val="000000"/>
                  </a:solidFill>
                  <a:latin typeface="Agfa Rotis Semi Serif"/>
                </a:rPr>
                <a:t>v</a:t>
              </a:r>
              <a:endParaRPr lang="de-DE" altLang="en-IL" sz="1800" i="1" dirty="0"/>
            </a:p>
          </p:txBody>
        </p:sp>
        <p:sp>
          <p:nvSpPr>
            <p:cNvPr id="1047" name="Rectangle 22">
              <a:extLst>
                <a:ext uri="{FF2B5EF4-FFF2-40B4-BE49-F238E27FC236}">
                  <a16:creationId xmlns:a16="http://schemas.microsoft.com/office/drawing/2014/main" id="{02110961-B690-5149-ADC0-943AF621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669"/>
              <a:ext cx="5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Time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according</a:t>
              </a:r>
              <a:endParaRPr lang="de-DE" altLang="en-IL" sz="1800" dirty="0"/>
            </a:p>
          </p:txBody>
        </p:sp>
        <p:sp>
          <p:nvSpPr>
            <p:cNvPr id="1048" name="Rectangle 23">
              <a:extLst>
                <a:ext uri="{FF2B5EF4-FFF2-40B4-BE49-F238E27FC236}">
                  <a16:creationId xmlns:a16="http://schemas.microsoft.com/office/drawing/2014/main" id="{E84FE7BB-75C1-5B49-91B8-D579F347D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1748"/>
              <a:ext cx="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to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v</a:t>
              </a:r>
              <a:endParaRPr lang="de-DE" altLang="en-IL" sz="1800" dirty="0"/>
            </a:p>
          </p:txBody>
        </p:sp>
        <p:sp>
          <p:nvSpPr>
            <p:cNvPr id="1049" name="Freeform 24">
              <a:extLst>
                <a:ext uri="{FF2B5EF4-FFF2-40B4-BE49-F238E27FC236}">
                  <a16:creationId xmlns:a16="http://schemas.microsoft.com/office/drawing/2014/main" id="{E5B12A66-4964-9B49-9CCA-E0132806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738"/>
              <a:ext cx="28" cy="28"/>
            </a:xfrm>
            <a:custGeom>
              <a:avLst/>
              <a:gdLst>
                <a:gd name="T0" fmla="*/ 97 w 197"/>
                <a:gd name="T1" fmla="*/ 0 h 197"/>
                <a:gd name="T2" fmla="*/ 60 w 197"/>
                <a:gd name="T3" fmla="*/ 9 h 197"/>
                <a:gd name="T4" fmla="*/ 28 w 197"/>
                <a:gd name="T5" fmla="*/ 30 h 197"/>
                <a:gd name="T6" fmla="*/ 8 w 197"/>
                <a:gd name="T7" fmla="*/ 61 h 197"/>
                <a:gd name="T8" fmla="*/ 0 w 197"/>
                <a:gd name="T9" fmla="*/ 100 h 197"/>
                <a:gd name="T10" fmla="*/ 8 w 197"/>
                <a:gd name="T11" fmla="*/ 137 h 197"/>
                <a:gd name="T12" fmla="*/ 30 w 197"/>
                <a:gd name="T13" fmla="*/ 168 h 197"/>
                <a:gd name="T14" fmla="*/ 60 w 197"/>
                <a:gd name="T15" fmla="*/ 190 h 197"/>
                <a:gd name="T16" fmla="*/ 99 w 197"/>
                <a:gd name="T17" fmla="*/ 197 h 197"/>
                <a:gd name="T18" fmla="*/ 136 w 197"/>
                <a:gd name="T19" fmla="*/ 190 h 197"/>
                <a:gd name="T20" fmla="*/ 168 w 197"/>
                <a:gd name="T21" fmla="*/ 168 h 197"/>
                <a:gd name="T22" fmla="*/ 188 w 197"/>
                <a:gd name="T23" fmla="*/ 137 h 197"/>
                <a:gd name="T24" fmla="*/ 197 w 197"/>
                <a:gd name="T25" fmla="*/ 99 h 197"/>
                <a:gd name="T26" fmla="*/ 188 w 197"/>
                <a:gd name="T27" fmla="*/ 61 h 197"/>
                <a:gd name="T28" fmla="*/ 166 w 197"/>
                <a:gd name="T29" fmla="*/ 30 h 197"/>
                <a:gd name="T30" fmla="*/ 136 w 197"/>
                <a:gd name="T31" fmla="*/ 9 h 197"/>
                <a:gd name="T32" fmla="*/ 97 w 197"/>
                <a:gd name="T33" fmla="*/ 0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197"/>
                <a:gd name="T53" fmla="*/ 197 w 197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197">
                  <a:moveTo>
                    <a:pt x="97" y="0"/>
                  </a:moveTo>
                  <a:lnTo>
                    <a:pt x="60" y="9"/>
                  </a:lnTo>
                  <a:lnTo>
                    <a:pt x="28" y="30"/>
                  </a:lnTo>
                  <a:lnTo>
                    <a:pt x="8" y="61"/>
                  </a:lnTo>
                  <a:lnTo>
                    <a:pt x="0" y="100"/>
                  </a:lnTo>
                  <a:lnTo>
                    <a:pt x="8" y="137"/>
                  </a:lnTo>
                  <a:lnTo>
                    <a:pt x="30" y="168"/>
                  </a:lnTo>
                  <a:lnTo>
                    <a:pt x="60" y="190"/>
                  </a:lnTo>
                  <a:lnTo>
                    <a:pt x="99" y="197"/>
                  </a:lnTo>
                  <a:lnTo>
                    <a:pt x="136" y="190"/>
                  </a:lnTo>
                  <a:lnTo>
                    <a:pt x="168" y="168"/>
                  </a:lnTo>
                  <a:lnTo>
                    <a:pt x="188" y="137"/>
                  </a:lnTo>
                  <a:lnTo>
                    <a:pt x="197" y="99"/>
                  </a:lnTo>
                  <a:lnTo>
                    <a:pt x="188" y="61"/>
                  </a:lnTo>
                  <a:lnTo>
                    <a:pt x="166" y="30"/>
                  </a:lnTo>
                  <a:lnTo>
                    <a:pt x="136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0" name="Rectangle 25">
              <a:extLst>
                <a:ext uri="{FF2B5EF4-FFF2-40B4-BE49-F238E27FC236}">
                  <a16:creationId xmlns:a16="http://schemas.microsoft.com/office/drawing/2014/main" id="{7A71BD79-90B7-CC42-B45C-DD35389AC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1748"/>
              <a:ext cx="2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1" name="Freeform 26">
              <a:extLst>
                <a:ext uri="{FF2B5EF4-FFF2-40B4-BE49-F238E27FC236}">
                  <a16:creationId xmlns:a16="http://schemas.microsoft.com/office/drawing/2014/main" id="{16D5C374-13AE-A447-90F6-CFC30BB1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738"/>
              <a:ext cx="28" cy="28"/>
            </a:xfrm>
            <a:custGeom>
              <a:avLst/>
              <a:gdLst>
                <a:gd name="T0" fmla="*/ 99 w 198"/>
                <a:gd name="T1" fmla="*/ 197 h 197"/>
                <a:gd name="T2" fmla="*/ 136 w 198"/>
                <a:gd name="T3" fmla="*/ 189 h 197"/>
                <a:gd name="T4" fmla="*/ 168 w 198"/>
                <a:gd name="T5" fmla="*/ 168 h 197"/>
                <a:gd name="T6" fmla="*/ 189 w 198"/>
                <a:gd name="T7" fmla="*/ 136 h 197"/>
                <a:gd name="T8" fmla="*/ 198 w 198"/>
                <a:gd name="T9" fmla="*/ 99 h 197"/>
                <a:gd name="T10" fmla="*/ 189 w 198"/>
                <a:gd name="T11" fmla="*/ 60 h 197"/>
                <a:gd name="T12" fmla="*/ 167 w 198"/>
                <a:gd name="T13" fmla="*/ 30 h 197"/>
                <a:gd name="T14" fmla="*/ 136 w 198"/>
                <a:gd name="T15" fmla="*/ 8 h 197"/>
                <a:gd name="T16" fmla="*/ 98 w 198"/>
                <a:gd name="T17" fmla="*/ 0 h 197"/>
                <a:gd name="T18" fmla="*/ 61 w 198"/>
                <a:gd name="T19" fmla="*/ 8 h 197"/>
                <a:gd name="T20" fmla="*/ 29 w 198"/>
                <a:gd name="T21" fmla="*/ 30 h 197"/>
                <a:gd name="T22" fmla="*/ 8 w 198"/>
                <a:gd name="T23" fmla="*/ 60 h 197"/>
                <a:gd name="T24" fmla="*/ 0 w 198"/>
                <a:gd name="T25" fmla="*/ 99 h 197"/>
                <a:gd name="T26" fmla="*/ 8 w 198"/>
                <a:gd name="T27" fmla="*/ 136 h 197"/>
                <a:gd name="T28" fmla="*/ 30 w 198"/>
                <a:gd name="T29" fmla="*/ 168 h 197"/>
                <a:gd name="T30" fmla="*/ 61 w 198"/>
                <a:gd name="T31" fmla="*/ 189 h 197"/>
                <a:gd name="T32" fmla="*/ 99 w 198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97"/>
                <a:gd name="T53" fmla="*/ 198 w 198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97">
                  <a:moveTo>
                    <a:pt x="99" y="197"/>
                  </a:moveTo>
                  <a:lnTo>
                    <a:pt x="136" y="189"/>
                  </a:lnTo>
                  <a:lnTo>
                    <a:pt x="168" y="168"/>
                  </a:lnTo>
                  <a:lnTo>
                    <a:pt x="189" y="136"/>
                  </a:lnTo>
                  <a:lnTo>
                    <a:pt x="198" y="99"/>
                  </a:lnTo>
                  <a:lnTo>
                    <a:pt x="189" y="60"/>
                  </a:lnTo>
                  <a:lnTo>
                    <a:pt x="167" y="30"/>
                  </a:lnTo>
                  <a:lnTo>
                    <a:pt x="136" y="8"/>
                  </a:lnTo>
                  <a:lnTo>
                    <a:pt x="98" y="0"/>
                  </a:lnTo>
                  <a:lnTo>
                    <a:pt x="61" y="8"/>
                  </a:lnTo>
                  <a:lnTo>
                    <a:pt x="29" y="30"/>
                  </a:lnTo>
                  <a:lnTo>
                    <a:pt x="8" y="60"/>
                  </a:lnTo>
                  <a:lnTo>
                    <a:pt x="0" y="99"/>
                  </a:lnTo>
                  <a:lnTo>
                    <a:pt x="8" y="136"/>
                  </a:lnTo>
                  <a:lnTo>
                    <a:pt x="30" y="168"/>
                  </a:lnTo>
                  <a:lnTo>
                    <a:pt x="61" y="189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2" name="Rectangle 27">
              <a:extLst>
                <a:ext uri="{FF2B5EF4-FFF2-40B4-BE49-F238E27FC236}">
                  <a16:creationId xmlns:a16="http://schemas.microsoft.com/office/drawing/2014/main" id="{D1F18BA0-8C2B-904B-8D75-48D21447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748"/>
              <a:ext cx="2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53" name="Rectangle 28">
              <a:extLst>
                <a:ext uri="{FF2B5EF4-FFF2-40B4-BE49-F238E27FC236}">
                  <a16:creationId xmlns:a16="http://schemas.microsoft.com/office/drawing/2014/main" id="{E5300CEA-9560-8D41-B155-07D6253D2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375"/>
              <a:ext cx="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>
                  <a:solidFill>
                    <a:srgbClr val="000000"/>
                  </a:solidFill>
                  <a:latin typeface="Agfa Rotis Semi Serif"/>
                </a:rPr>
                <a:t>Request </a:t>
              </a:r>
              <a:endParaRPr lang="de-DE" altLang="en-IL" sz="1800"/>
            </a:p>
          </p:txBody>
        </p:sp>
        <p:sp>
          <p:nvSpPr>
            <p:cNvPr id="1054" name="Rectangle 29">
              <a:extLst>
                <a:ext uri="{FF2B5EF4-FFF2-40B4-BE49-F238E27FC236}">
                  <a16:creationId xmlns:a16="http://schemas.microsoft.com/office/drawing/2014/main" id="{27FCC616-E80C-2C44-81A9-8D40646F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1450"/>
              <a:ext cx="1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from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v</a:t>
              </a:r>
              <a:endParaRPr lang="de-DE" altLang="en-IL" sz="1800" dirty="0"/>
            </a:p>
          </p:txBody>
        </p:sp>
        <p:sp>
          <p:nvSpPr>
            <p:cNvPr id="1055" name="Rectangle 30">
              <a:extLst>
                <a:ext uri="{FF2B5EF4-FFF2-40B4-BE49-F238E27FC236}">
                  <a16:creationId xmlns:a16="http://schemas.microsoft.com/office/drawing/2014/main" id="{1F3F5FE7-B47E-614A-B50E-C3FC41367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370"/>
              <a:ext cx="3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000">
                  <a:solidFill>
                    <a:srgbClr val="000000"/>
                  </a:solidFill>
                  <a:latin typeface="Agfa Rotis Semi Serif"/>
                </a:rPr>
                <a:t>Answer </a:t>
              </a:r>
              <a:endParaRPr lang="de-DE" altLang="en-IL" sz="1800"/>
            </a:p>
          </p:txBody>
        </p:sp>
        <p:sp>
          <p:nvSpPr>
            <p:cNvPr id="1056" name="Rectangle 31">
              <a:extLst>
                <a:ext uri="{FF2B5EF4-FFF2-40B4-BE49-F238E27FC236}">
                  <a16:creationId xmlns:a16="http://schemas.microsoft.com/office/drawing/2014/main" id="{F2F0B1DE-BAF6-A947-9AF2-9FD7679E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457"/>
              <a:ext cx="2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1000" dirty="0" err="1">
                  <a:solidFill>
                    <a:srgbClr val="000000"/>
                  </a:solidFill>
                  <a:latin typeface="Agfa Rotis Semi Serif"/>
                </a:rPr>
                <a:t>from</a:t>
              </a:r>
              <a:r>
                <a:rPr lang="de-DE" altLang="en-IL" sz="10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1000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dirty="0"/>
            </a:p>
          </p:txBody>
        </p:sp>
        <p:sp>
          <p:nvSpPr>
            <p:cNvPr id="1057" name="Rectangle 32">
              <a:extLst>
                <a:ext uri="{FF2B5EF4-FFF2-40B4-BE49-F238E27FC236}">
                  <a16:creationId xmlns:a16="http://schemas.microsoft.com/office/drawing/2014/main" id="{DD531F12-6EED-7D4F-A098-2611B39B2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" y="1131"/>
              <a:ext cx="41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Time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according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endParaRPr lang="de-DE" altLang="en-IL" sz="1800" dirty="0"/>
            </a:p>
          </p:txBody>
        </p:sp>
        <p:sp>
          <p:nvSpPr>
            <p:cNvPr id="1058" name="Rectangle 33">
              <a:extLst>
                <a:ext uri="{FF2B5EF4-FFF2-40B4-BE49-F238E27FC236}">
                  <a16:creationId xmlns:a16="http://schemas.microsoft.com/office/drawing/2014/main" id="{92ED7D48-4D8A-154E-91E1-99C1BF59C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1202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to</a:t>
              </a:r>
              <a:r>
                <a:rPr lang="de-DE" altLang="en-IL" sz="800" dirty="0">
                  <a:solidFill>
                    <a:srgbClr val="000000"/>
                  </a:solidFill>
                  <a:latin typeface="Agfa Rotis Semi Serif"/>
                </a:rPr>
                <a:t> </a:t>
              </a:r>
              <a:r>
                <a:rPr lang="de-DE" altLang="en-IL" sz="800" dirty="0" err="1">
                  <a:solidFill>
                    <a:srgbClr val="000000"/>
                  </a:solidFill>
                  <a:latin typeface="Agfa Rotis Semi Serif"/>
                </a:rPr>
                <a:t>w</a:t>
              </a:r>
              <a:endParaRPr lang="de-DE" altLang="en-IL" sz="1800" dirty="0"/>
            </a:p>
          </p:txBody>
        </p:sp>
        <p:sp>
          <p:nvSpPr>
            <p:cNvPr id="1059" name="Freeform 34">
              <a:extLst>
                <a:ext uri="{FF2B5EF4-FFF2-40B4-BE49-F238E27FC236}">
                  <a16:creationId xmlns:a16="http://schemas.microsoft.com/office/drawing/2014/main" id="{C3560931-FF8D-1E48-928B-1D085FE7F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191"/>
              <a:ext cx="28" cy="28"/>
            </a:xfrm>
            <a:custGeom>
              <a:avLst/>
              <a:gdLst>
                <a:gd name="T0" fmla="*/ 97 w 197"/>
                <a:gd name="T1" fmla="*/ 0 h 197"/>
                <a:gd name="T2" fmla="*/ 60 w 197"/>
                <a:gd name="T3" fmla="*/ 8 h 197"/>
                <a:gd name="T4" fmla="*/ 28 w 197"/>
                <a:gd name="T5" fmla="*/ 29 h 197"/>
                <a:gd name="T6" fmla="*/ 7 w 197"/>
                <a:gd name="T7" fmla="*/ 61 h 197"/>
                <a:gd name="T8" fmla="*/ 0 w 197"/>
                <a:gd name="T9" fmla="*/ 99 h 197"/>
                <a:gd name="T10" fmla="*/ 7 w 197"/>
                <a:gd name="T11" fmla="*/ 136 h 197"/>
                <a:gd name="T12" fmla="*/ 29 w 197"/>
                <a:gd name="T13" fmla="*/ 167 h 197"/>
                <a:gd name="T14" fmla="*/ 60 w 197"/>
                <a:gd name="T15" fmla="*/ 189 h 197"/>
                <a:gd name="T16" fmla="*/ 98 w 197"/>
                <a:gd name="T17" fmla="*/ 197 h 197"/>
                <a:gd name="T18" fmla="*/ 135 w 197"/>
                <a:gd name="T19" fmla="*/ 189 h 197"/>
                <a:gd name="T20" fmla="*/ 167 w 197"/>
                <a:gd name="T21" fmla="*/ 167 h 197"/>
                <a:gd name="T22" fmla="*/ 188 w 197"/>
                <a:gd name="T23" fmla="*/ 136 h 197"/>
                <a:gd name="T24" fmla="*/ 197 w 197"/>
                <a:gd name="T25" fmla="*/ 98 h 197"/>
                <a:gd name="T26" fmla="*/ 188 w 197"/>
                <a:gd name="T27" fmla="*/ 61 h 197"/>
                <a:gd name="T28" fmla="*/ 166 w 197"/>
                <a:gd name="T29" fmla="*/ 29 h 197"/>
                <a:gd name="T30" fmla="*/ 135 w 197"/>
                <a:gd name="T31" fmla="*/ 8 h 197"/>
                <a:gd name="T32" fmla="*/ 97 w 197"/>
                <a:gd name="T33" fmla="*/ 0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197"/>
                <a:gd name="T53" fmla="*/ 197 w 197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197">
                  <a:moveTo>
                    <a:pt x="97" y="0"/>
                  </a:moveTo>
                  <a:lnTo>
                    <a:pt x="60" y="8"/>
                  </a:lnTo>
                  <a:lnTo>
                    <a:pt x="28" y="29"/>
                  </a:lnTo>
                  <a:lnTo>
                    <a:pt x="7" y="61"/>
                  </a:lnTo>
                  <a:lnTo>
                    <a:pt x="0" y="99"/>
                  </a:lnTo>
                  <a:lnTo>
                    <a:pt x="7" y="136"/>
                  </a:lnTo>
                  <a:lnTo>
                    <a:pt x="29" y="167"/>
                  </a:lnTo>
                  <a:lnTo>
                    <a:pt x="60" y="189"/>
                  </a:lnTo>
                  <a:lnTo>
                    <a:pt x="98" y="197"/>
                  </a:lnTo>
                  <a:lnTo>
                    <a:pt x="135" y="189"/>
                  </a:lnTo>
                  <a:lnTo>
                    <a:pt x="167" y="167"/>
                  </a:lnTo>
                  <a:lnTo>
                    <a:pt x="188" y="136"/>
                  </a:lnTo>
                  <a:lnTo>
                    <a:pt x="197" y="98"/>
                  </a:lnTo>
                  <a:lnTo>
                    <a:pt x="188" y="61"/>
                  </a:lnTo>
                  <a:lnTo>
                    <a:pt x="166" y="29"/>
                  </a:lnTo>
                  <a:lnTo>
                    <a:pt x="135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0" name="Rectangle 35">
              <a:extLst>
                <a:ext uri="{FF2B5EF4-FFF2-40B4-BE49-F238E27FC236}">
                  <a16:creationId xmlns:a16="http://schemas.microsoft.com/office/drawing/2014/main" id="{FED113EA-2FD9-7043-9F7F-CBA026FC9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201"/>
              <a:ext cx="1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1" name="Freeform 36">
              <a:extLst>
                <a:ext uri="{FF2B5EF4-FFF2-40B4-BE49-F238E27FC236}">
                  <a16:creationId xmlns:a16="http://schemas.microsoft.com/office/drawing/2014/main" id="{EDD30DA6-5513-7B40-90AD-5F3E2D64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191"/>
              <a:ext cx="28" cy="28"/>
            </a:xfrm>
            <a:custGeom>
              <a:avLst/>
              <a:gdLst>
                <a:gd name="T0" fmla="*/ 99 w 198"/>
                <a:gd name="T1" fmla="*/ 197 h 197"/>
                <a:gd name="T2" fmla="*/ 136 w 198"/>
                <a:gd name="T3" fmla="*/ 188 h 197"/>
                <a:gd name="T4" fmla="*/ 168 w 198"/>
                <a:gd name="T5" fmla="*/ 167 h 197"/>
                <a:gd name="T6" fmla="*/ 189 w 198"/>
                <a:gd name="T7" fmla="*/ 135 h 197"/>
                <a:gd name="T8" fmla="*/ 198 w 198"/>
                <a:gd name="T9" fmla="*/ 98 h 197"/>
                <a:gd name="T10" fmla="*/ 189 w 198"/>
                <a:gd name="T11" fmla="*/ 60 h 197"/>
                <a:gd name="T12" fmla="*/ 167 w 198"/>
                <a:gd name="T13" fmla="*/ 29 h 197"/>
                <a:gd name="T14" fmla="*/ 136 w 198"/>
                <a:gd name="T15" fmla="*/ 7 h 197"/>
                <a:gd name="T16" fmla="*/ 98 w 198"/>
                <a:gd name="T17" fmla="*/ 0 h 197"/>
                <a:gd name="T18" fmla="*/ 61 w 198"/>
                <a:gd name="T19" fmla="*/ 7 h 197"/>
                <a:gd name="T20" fmla="*/ 29 w 198"/>
                <a:gd name="T21" fmla="*/ 29 h 197"/>
                <a:gd name="T22" fmla="*/ 8 w 198"/>
                <a:gd name="T23" fmla="*/ 60 h 197"/>
                <a:gd name="T24" fmla="*/ 0 w 198"/>
                <a:gd name="T25" fmla="*/ 98 h 197"/>
                <a:gd name="T26" fmla="*/ 8 w 198"/>
                <a:gd name="T27" fmla="*/ 135 h 197"/>
                <a:gd name="T28" fmla="*/ 30 w 198"/>
                <a:gd name="T29" fmla="*/ 167 h 197"/>
                <a:gd name="T30" fmla="*/ 61 w 198"/>
                <a:gd name="T31" fmla="*/ 188 h 197"/>
                <a:gd name="T32" fmla="*/ 99 w 198"/>
                <a:gd name="T33" fmla="*/ 197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97"/>
                <a:gd name="T53" fmla="*/ 198 w 198"/>
                <a:gd name="T54" fmla="*/ 197 h 1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97">
                  <a:moveTo>
                    <a:pt x="99" y="197"/>
                  </a:moveTo>
                  <a:lnTo>
                    <a:pt x="136" y="188"/>
                  </a:lnTo>
                  <a:lnTo>
                    <a:pt x="168" y="167"/>
                  </a:lnTo>
                  <a:lnTo>
                    <a:pt x="189" y="135"/>
                  </a:lnTo>
                  <a:lnTo>
                    <a:pt x="198" y="98"/>
                  </a:lnTo>
                  <a:lnTo>
                    <a:pt x="189" y="60"/>
                  </a:lnTo>
                  <a:lnTo>
                    <a:pt x="167" y="29"/>
                  </a:lnTo>
                  <a:lnTo>
                    <a:pt x="136" y="7"/>
                  </a:lnTo>
                  <a:lnTo>
                    <a:pt x="98" y="0"/>
                  </a:lnTo>
                  <a:lnTo>
                    <a:pt x="61" y="7"/>
                  </a:lnTo>
                  <a:lnTo>
                    <a:pt x="29" y="29"/>
                  </a:lnTo>
                  <a:lnTo>
                    <a:pt x="8" y="60"/>
                  </a:lnTo>
                  <a:lnTo>
                    <a:pt x="0" y="98"/>
                  </a:lnTo>
                  <a:lnTo>
                    <a:pt x="8" y="135"/>
                  </a:lnTo>
                  <a:lnTo>
                    <a:pt x="30" y="167"/>
                  </a:lnTo>
                  <a:lnTo>
                    <a:pt x="61" y="188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  <p:sp>
          <p:nvSpPr>
            <p:cNvPr id="1062" name="Rectangle 37">
              <a:extLst>
                <a:ext uri="{FF2B5EF4-FFF2-40B4-BE49-F238E27FC236}">
                  <a16:creationId xmlns:a16="http://schemas.microsoft.com/office/drawing/2014/main" id="{3D309839-39C8-7A4B-B600-87BBA414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201"/>
              <a:ext cx="1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IL"/>
            </a:p>
          </p:txBody>
        </p:sp>
      </p:grpSp>
    </p:spTree>
    <p:extLst>
      <p:ext uri="{BB962C8B-B14F-4D97-AF65-F5344CB8AC3E}">
        <p14:creationId xmlns:p14="http://schemas.microsoft.com/office/powerpoint/2010/main" val="1221764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MAX algorithm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0370" y="800708"/>
            <a:ext cx="8280400" cy="561094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 err="1">
                <a:latin typeface="Calibri" pitchFamily="34" charset="0"/>
              </a:rPr>
              <a:t>Assume</a:t>
            </a:r>
            <a:r>
              <a:rPr lang="de-CH" kern="0" dirty="0">
                <a:latin typeface="Calibri" pitchFamily="34" charset="0"/>
              </a:rPr>
              <a:t> –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logical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L</a:t>
            </a:r>
            <a:r>
              <a:rPr lang="de-CH" sz="2000" kern="0" dirty="0" err="1">
                <a:latin typeface="Calibri" pitchFamily="34" charset="0"/>
              </a:rPr>
              <a:t>v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updated</a:t>
            </a:r>
            <a:r>
              <a:rPr lang="de-CH" kern="0" dirty="0">
                <a:latin typeface="Calibri" pitchFamily="34" charset="0"/>
              </a:rPr>
              <a:t> in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background</a:t>
            </a:r>
            <a:r>
              <a:rPr lang="de-CH" kern="0" dirty="0">
                <a:latin typeface="Calibri" pitchFamily="34" charset="0"/>
              </a:rPr>
              <a:t> at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rate </a:t>
            </a:r>
            <a:r>
              <a:rPr lang="de-CH" kern="0" dirty="0" err="1">
                <a:latin typeface="Calibri" pitchFamily="34" charset="0"/>
              </a:rPr>
              <a:t>of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the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hardware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clock</a:t>
            </a:r>
            <a:r>
              <a:rPr lang="de-CH" kern="0" dirty="0">
                <a:latin typeface="Calibri" pitchFamily="34" charset="0"/>
              </a:rPr>
              <a:t>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The </a:t>
            </a:r>
            <a:r>
              <a:rPr lang="de-CH" kern="0" dirty="0" err="1">
                <a:latin typeface="Calibri" pitchFamily="34" charset="0"/>
              </a:rPr>
              <a:t>algorithm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is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invoked</a:t>
            </a:r>
            <a:r>
              <a:rPr lang="de-CH" kern="0" dirty="0">
                <a:latin typeface="Calibri" pitchFamily="34" charset="0"/>
              </a:rPr>
              <a:t> upon </a:t>
            </a:r>
            <a:r>
              <a:rPr lang="de-CH" kern="0" dirty="0" err="1">
                <a:latin typeface="Calibri" pitchFamily="34" charset="0"/>
              </a:rPr>
              <a:t>these</a:t>
            </a:r>
            <a:r>
              <a:rPr lang="de-CH" kern="0" dirty="0">
                <a:latin typeface="Calibri" pitchFamily="34" charset="0"/>
              </a:rPr>
              <a:t> </a:t>
            </a:r>
            <a:r>
              <a:rPr lang="de-CH" kern="0" dirty="0" err="1">
                <a:latin typeface="Calibri" pitchFamily="34" charset="0"/>
              </a:rPr>
              <a:t>events</a:t>
            </a:r>
            <a:r>
              <a:rPr lang="de-CH" kern="0" dirty="0">
                <a:latin typeface="Calibri" pitchFamily="34" charset="0"/>
              </a:rPr>
              <a:t>:: 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dirty="0">
                <a:latin typeface="Calibri" pitchFamily="34" charset="0"/>
              </a:rPr>
              <a:t>	</a:t>
            </a:r>
            <a:r>
              <a:rPr lang="de-CH" kern="0" dirty="0" err="1">
                <a:latin typeface="Calibri" pitchFamily="34" charset="0"/>
              </a:rPr>
              <a:t>wakeup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receiving</a:t>
            </a:r>
            <a:r>
              <a:rPr lang="de-CH" kern="0" dirty="0">
                <a:latin typeface="Calibri" pitchFamily="34" charset="0"/>
              </a:rPr>
              <a:t> a </a:t>
            </a:r>
            <a:r>
              <a:rPr lang="de-CH" kern="0" dirty="0" err="1">
                <a:latin typeface="Calibri" pitchFamily="34" charset="0"/>
              </a:rPr>
              <a:t>message</a:t>
            </a:r>
            <a:r>
              <a:rPr lang="de-CH" kern="0" dirty="0">
                <a:latin typeface="Calibri" pitchFamily="34" charset="0"/>
              </a:rPr>
              <a:t>, </a:t>
            </a:r>
            <a:r>
              <a:rPr lang="de-CH" kern="0" dirty="0" err="1">
                <a:latin typeface="Calibri" pitchFamily="34" charset="0"/>
              </a:rPr>
              <a:t>or</a:t>
            </a:r>
            <a:r>
              <a:rPr lang="de-CH" kern="0" dirty="0">
                <a:latin typeface="Calibri" pitchFamily="34" charset="0"/>
              </a:rPr>
              <a:t> on </a:t>
            </a:r>
            <a:r>
              <a:rPr lang="de-CH" kern="0" dirty="0" err="1">
                <a:latin typeface="Calibri" pitchFamily="34" charset="0"/>
              </a:rPr>
              <a:t>timeout</a:t>
            </a:r>
            <a:endParaRPr lang="de-CH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Wakeup: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:=</a:t>
            </a:r>
            <a:r>
              <a:rPr lang="en-US" kern="0" dirty="0" err="1">
                <a:latin typeface="Calibri" pitchFamily="34" charset="0"/>
              </a:rPr>
              <a:t>H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	(performed only on wakeup)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received l’ and l’&gt;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				</a:t>
            </a:r>
            <a:r>
              <a:rPr lang="he-IL" kern="0" dirty="0">
                <a:latin typeface="Calibri" pitchFamily="34" charset="0"/>
              </a:rPr>
              <a:t>	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kern="0" dirty="0">
                <a:latin typeface="Calibri" pitchFamily="34" charset="0"/>
              </a:rPr>
              <a:t>:=l’ 	– update logical clock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kern="0" dirty="0">
                <a:latin typeface="Calibri" pitchFamily="34" charset="0"/>
              </a:rPr>
              <a:t>If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=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 then send &lt;</a:t>
            </a:r>
            <a:r>
              <a:rPr lang="en-US" kern="0" dirty="0" err="1">
                <a:latin typeface="Calibri" pitchFamily="34" charset="0"/>
              </a:rPr>
              <a:t>kT</a:t>
            </a:r>
            <a:r>
              <a:rPr lang="en-US" kern="0" dirty="0">
                <a:latin typeface="Calibri" pitchFamily="34" charset="0"/>
              </a:rPr>
              <a:t>&gt; to neighbors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			</a:t>
            </a:r>
            <a:r>
              <a:rPr lang="en-US" sz="2000" kern="0" dirty="0">
                <a:latin typeface="Calibri" pitchFamily="34" charset="0"/>
              </a:rPr>
              <a:t>(performed at the same clock time as line 2)</a:t>
            </a:r>
            <a:endParaRPr lang="en-US" kern="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endParaRPr lang="en-US" sz="1000" kern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dirty="0">
                <a:latin typeface="Calibri" pitchFamily="34" charset="0"/>
              </a:rPr>
              <a:t>Notice</a:t>
            </a:r>
            <a:r>
              <a:rPr lang="en-US" kern="0" dirty="0">
                <a:latin typeface="Calibri" pitchFamily="34" charset="0"/>
              </a:rPr>
              <a:t>: updating the logical clock is done by adding the difference (l’ –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) to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r>
              <a:rPr lang="en-US" sz="2000" kern="0" dirty="0">
                <a:latin typeface="Calibri" pitchFamily="34" charset="0"/>
              </a:rPr>
              <a:t> – or resetting </a:t>
            </a:r>
            <a:r>
              <a:rPr lang="en-US" kern="0" dirty="0" err="1">
                <a:latin typeface="Calibri" pitchFamily="34" charset="0"/>
              </a:rPr>
              <a:t>L</a:t>
            </a:r>
            <a:r>
              <a:rPr lang="en-US" sz="2000" kern="0" dirty="0" err="1">
                <a:latin typeface="Calibri" pitchFamily="34" charset="0"/>
              </a:rPr>
              <a:t>v</a:t>
            </a:r>
            <a:endParaRPr lang="en-US" kern="0" dirty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8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Pict">
  <a:themeElements>
    <a:clrScheme name="vorlagePi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Pic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vorlagePi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Pic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14771</TotalTime>
  <Words>1653</Words>
  <Application>Microsoft Macintosh PowerPoint</Application>
  <PresentationFormat>On-screen Show (4:3)</PresentationFormat>
  <Paragraphs>331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Agfa Rotis Semi Serif</vt:lpstr>
      <vt:lpstr>Arial</vt:lpstr>
      <vt:lpstr>Bitstream Vera Serif</vt:lpstr>
      <vt:lpstr>Calibri</vt:lpstr>
      <vt:lpstr>Symbol</vt:lpstr>
      <vt:lpstr>Times</vt:lpstr>
      <vt:lpstr>Times New Roman</vt:lpstr>
      <vt:lpstr>Wingdings 3</vt:lpstr>
      <vt:lpstr>vorlagePict</vt:lpstr>
      <vt:lpstr>Equation</vt:lpstr>
      <vt:lpstr>AMP can’t simulate SMP with Crash Faults</vt:lpstr>
      <vt:lpstr>A State Machine in TSM</vt:lpstr>
      <vt:lpstr>The Timed Message Passing model (TMP)</vt:lpstr>
      <vt:lpstr>The Timed Message Passing model (TMP)</vt:lpstr>
      <vt:lpstr>The Timed Message Passing model (TMP)</vt:lpstr>
      <vt:lpstr>Sender/Receiver Synchronization</vt:lpstr>
      <vt:lpstr>PowerPoint Presentation</vt:lpstr>
      <vt:lpstr>PowerPoint Presentation</vt:lpstr>
      <vt:lpstr>MAX algorithm</vt:lpstr>
      <vt:lpstr>MAX algorithm</vt:lpstr>
      <vt:lpstr>MAX algorithm</vt:lpstr>
      <vt:lpstr>MAX algorithm</vt:lpstr>
      <vt:lpstr>MAX algorithm</vt:lpstr>
      <vt:lpstr>MAX algorithm</vt:lpstr>
      <vt:lpstr>MAX algorithm – maximum clock diff</vt:lpstr>
      <vt:lpstr>MAX algorithm – maximum clock diff</vt:lpstr>
      <vt:lpstr>MAX algorithm – maximum clock diff</vt:lpstr>
      <vt:lpstr>MAX algorithm</vt:lpstr>
      <vt:lpstr>MAX algorithm – First Synchronization</vt:lpstr>
    </vt:vector>
  </TitlesOfParts>
  <Company>foto &amp; grafik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zz</dc:creator>
  <cp:lastModifiedBy>Danny Dolev</cp:lastModifiedBy>
  <cp:revision>2661</cp:revision>
  <cp:lastPrinted>2001-11-16T09:18:20Z</cp:lastPrinted>
  <dcterms:created xsi:type="dcterms:W3CDTF">2001-11-15T15:25:58Z</dcterms:created>
  <dcterms:modified xsi:type="dcterms:W3CDTF">2021-01-18T08:18:57Z</dcterms:modified>
</cp:coreProperties>
</file>