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45" r:id="rId2"/>
    <p:sldId id="850" r:id="rId3"/>
    <p:sldId id="1019" r:id="rId4"/>
    <p:sldId id="853" r:id="rId5"/>
    <p:sldId id="855" r:id="rId6"/>
    <p:sldId id="1026" r:id="rId7"/>
    <p:sldId id="854" r:id="rId8"/>
    <p:sldId id="1028" r:id="rId9"/>
    <p:sldId id="1022" r:id="rId10"/>
    <p:sldId id="1021" r:id="rId11"/>
    <p:sldId id="1020" r:id="rId12"/>
    <p:sldId id="1029" r:id="rId13"/>
    <p:sldId id="1023" r:id="rId14"/>
    <p:sldId id="1027" r:id="rId15"/>
    <p:sldId id="852" r:id="rId16"/>
    <p:sldId id="1024" r:id="rId17"/>
    <p:sldId id="1025" r:id="rId18"/>
    <p:sldId id="856" r:id="rId19"/>
    <p:sldId id="928" r:id="rId2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orient="horz" pos="1824">
          <p15:clr>
            <a:srgbClr val="A4A3A4"/>
          </p15:clr>
        </p15:guide>
        <p15:guide id="3" orient="horz" pos="2688">
          <p15:clr>
            <a:srgbClr val="A4A3A4"/>
          </p15:clr>
        </p15:guide>
        <p15:guide id="4" orient="horz" pos="3120">
          <p15:clr>
            <a:srgbClr val="A4A3A4"/>
          </p15:clr>
        </p15:guide>
        <p15:guide id="5" orient="horz" pos="1392">
          <p15:clr>
            <a:srgbClr val="A4A3A4"/>
          </p15:clr>
        </p15:guide>
        <p15:guide id="6" pos="2921">
          <p15:clr>
            <a:srgbClr val="A4A3A4"/>
          </p15:clr>
        </p15:guide>
        <p15:guide id="7" pos="4560">
          <p15:clr>
            <a:srgbClr val="A4A3A4"/>
          </p15:clr>
        </p15:guide>
        <p15:guide id="8" pos="1824">
          <p15:clr>
            <a:srgbClr val="A4A3A4"/>
          </p15:clr>
        </p15:guide>
        <p15:guide id="9" pos="1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94D"/>
    <a:srgbClr val="FF9933"/>
    <a:srgbClr val="FF6600"/>
    <a:srgbClr val="00FF00"/>
    <a:srgbClr val="DF3321"/>
    <a:srgbClr val="0040C0"/>
    <a:srgbClr val="FF3399"/>
    <a:srgbClr val="0156FF"/>
    <a:srgbClr val="996633"/>
    <a:srgbClr val="017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2" autoAdjust="0"/>
    <p:restoredTop sz="94674" autoAdjust="0"/>
  </p:normalViewPr>
  <p:slideViewPr>
    <p:cSldViewPr snapToObjects="1">
      <p:cViewPr varScale="1">
        <p:scale>
          <a:sx n="124" d="100"/>
          <a:sy n="124" d="100"/>
        </p:scale>
        <p:origin x="656" y="168"/>
      </p:cViewPr>
      <p:guideLst>
        <p:guide orient="horz" pos="2256"/>
        <p:guide orient="horz" pos="1824"/>
        <p:guide orient="horz" pos="2688"/>
        <p:guide orient="horz" pos="3120"/>
        <p:guide orient="horz" pos="1392"/>
        <p:guide pos="2921"/>
        <p:guide pos="4560"/>
        <p:guide pos="1824"/>
        <p:guide pos="1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4020" y="-90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CD7BD2-54AB-4D67-AB30-AEB8DECEB6F0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11:18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980 3233 24575,'-49'0'0,"-10"0"0,-38-22 0,16-2 0,27-5 0,2-5 0,-21-25 0,30 24 0,4-3 0,-6-28 0,5 4 0,17-1 0,-7 0 0,9 1 0,0-1 0,1 1 0,-1-1 0,0 0 0,0 1 0,0-1 0,10 1 0,-8-1 0,8 0 0,-10 1 0,9-1 0,-8-15 0,8 12 0,-1-12 0,-5 15 0,15 0 0,-6 13 0,9-9 0,0 8 0,0 1 0,0 2 0,0 13 0,0 1 0,0 8 0,0-6 0,0 15 0,0-16 0,0 17 0,0-8 0,0 1 0,0-3 0,0-9 0,8 0 0,9 0 0,41-30 0,-16 22 0,-2 2 0,2 0 0,9-1 0,-10 13 0,1 0 0,24-14 0,-20 19 0,1 0-616,34-21 616,-33 21 0,1-1 0,0 1 0,-1 0 0,0-1 0,1 1 0,8 4 0,1 1 0,-8 1 0,2 0-596,14-2 1,1 1 595,-7 3 0,0 2 0,8 0 0,2 0 0,-3 1 0,4 2-678,-2 4 0,5 1 1,-5-1 677,-1-7 0,2 0 0,2 7 0,7 1 0,-2 0 0,-10-3 0,-2-1 0,1 1 0,8 2 0,2 1 0,-2 0 0,-5-1 0,-1 0 0,0 0 0,-1-3 0,1-1 0,-3 3 0,21 6 0,-1 0 0,9-12 0,4 0-716,-28 12 1,1 3-1,-2-3 716,14-11 0,-1 0 0,8 10 0,0 3 142,-19-7 1,1 1-143,-6 5 0,4 2 0,-4-1 0,0 0 0,-2 0 0,17 0 0,-4 0 0,4 0 0,-3 0 0,-16 0 0,16 0 942,-24 0-942,21 0 1922,-25 0-1922,12 0 2612,1 10-2612,-1-8 226,0 7-226,1 0 0,-1-6 0,1 6 0,-1-9 0,-12 0 0,10 0 0,-23 0 0,10 8 0,-12-6 0,0 5 0,0-7 0,-10 7 0,8-6 0,-7 5 0,15 1 0,-5 2 0,5 7 0,-6 1 0,0 0 0,0 1 0,-1-1 0,1 0 0,0 8 0,12 5 0,-9 6 0,12 14 0,-15-12 0,3 9 0,0 0 0,1 3 0,-7 13 0,7-1 0,-6 1 0,8-1 0,-13-2 0,0 1 0,17 16-308,-21-8 0,-1-2 308,17-1 0,-16 12-167,15-16 167,-6 0 0,-1 1 0,-2-1 0,-11-12 0,2 9 611,-3-21-611,-7 22 172,-4-22-172,-7 21 0,0-21 0,0 21 0,0-30 0,0 16 0,0-20 0,-6 1 0,-2-3 0,0-9 0,-4-6 0,4-2 0,-6 0 0,-10-4 0,8 4 0,-8-6 0,1 8 0,6 0 0,-15 9 0,6-2 0,0 1 0,-7 1 0,15 7 0,-15-5 0,14 14 0,-6-6 0,7 8 0,-7 0 0,13 0 0,-19 15 0,19-12 0,-5 13 0,0-4 0,7-9 0,-1 21 0,-6-9 0,7 0 0,-11 10 0,11-10 0,-7 0 0,-4 9 0,1-21 0,-9 22 0,3-23 0,-3 10 0,-18-9 0,-8 15 0,-24-5-429,37-19 1,-2 1 428,-4-5 0,-1-2 0,0 1 0,1 1-379,-34 20 379,35-26 0,1-1 0,-21 12 0,2-9 0,17-2 0,13-2 0,10-7 840,-8-2-840,17-8 396,-7 0-396,9 0 0,2 0 0,9 0 0,11 0 0,6 0 0,-1-7 0,-2 6 0,-10-5 0,5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11:18:52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11:19:12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1788 1503 24575,'0'-13'0,"0"-13"0,0 7 0,0-13 0,0 8 0,0 1 0,0-1 0,0 0 0,0 1 0,0-9 0,0 6 0,0-14 0,0 6 0,13-19 0,-10-2-623,10 10 0,3-2 623,-8 11 0,0-1 0,9-15 0,0-1 0,-9 13 0,0-1 0,7-12 0,1-2 0,-8 13 0,0 0 0,8-11 0,2 1 0,-4 17 0,1 1-77,4 0 1,1 1 76,9-20 0,14 19 0,-19 2 0,15 8 0,7-2 1237,13 6-1237,14-6 0,18 9-372,5 3 372,18-1 0,-47 14 0,1 0-486,-9-2 0,2-1 486,16 4 0,2 0 0,-8 0 0,-1 0 0,0 0 0,1 0 0,6 0 0,1 0 0,-7 0 0,-2 0 0,0 3 0,1 1 0,7 1 0,3 0 0,15 7 0,0 1 0,-7-3 0,-1 1 0,10 1 0,-4 0 0,-24-3 0,-3 0 0,3 0 0,-3-1 0,35 1-121,-34-4 0,-3-1 121,13 2 0,14-5 0,-18 5 501,0 1-501,1 1 986,-1 6-986,1 0 261,-1 0-261,0 0 0,0 0 0,1 6 0,-1-4 0,-14 8 0,10-2 0,-24-4 0,10 7 0,0-5 0,-11 4 0,3 1 0,-9-1 0,-15 0 0,8 7 0,3 3 0,-7 8 0,10 11 0,-18-17 0,-1 1 0,-3-2 0,1 0 0,4 8 0,-1-1 0,-4 13 0,11 8-421,-23-8 421,9 0 0,-12-3 0,0 1 0,0-9 0,0 19 0,0-18 0,0 7 0,0 1 0,-38-5 0,7 5 0,-1-24 0,-5-2 0,-29 21 0,-1-1 0,-18 0 0,25-19 0,-15 3 0,16-13 0,-1-5 0,-9-5 0,24-3 0,-11-5 0,15 0 421,0 0-421,0 0 0,-33 0 0,11 0 0,-1 0 0,-4 0-803,9 0 1,-3 0 802,-29 0 0,-5 0 0,1 0 0,-2 0-1196,18-1 0,-4 1 0,-2 1 1196,-8 2 0,-3 1 0,-2 0 0,-7 0 0,-3 0 0,-2 2-948,23 2 0,-2 0 0,0 3 0,-2-1 948,-7 3 0,-3 0 0,2 1 0,5 1 0,-2 0 0,6 1 0,-3 1-496,9-2 1,-3 1 0,0 0-1,7-1 496,0 0 0,6-1 0,-2 0-144,-9 1 0,-1 0 1,2-1 143,-29 4 0,4-2 702,11-1 1,8-1-703,27-5 0,3-1 3460,-53 8-3460,39-8 2905,15-2-2905,-11-6 2302,26 0-2302,-12 0 1326,1-13-1326,-5-2 0,-18-23 0,29 18 0,-2-3 0,-24-23 0,-4-2-971,9 15 0,0 0 971,-7-15 0,1 1 0,12 18 0,4 3-141,13 0 0,3 2 141,-41-17 0,9 4 0,41 13 0,-18-2 0,32 9 0,-7 1 1912,12 6-1912,6 1 312,-4-1-312,12 1 0,-5 0 0,7 4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11:19:15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1392 24575,'0'-23'0,"0"4"0,0-9 0,0-4-1657,0 2 1,0 0 1656,0-6 0,0-2 0,0-4 0,0 2 0,0 11 0,0 1 0,-1-11 0,2-2 0,5 8 0,2 0 0,-1-4 0,1-1 0,1-3 0,-1 1 0,-2 7 0,0 1 0,0-5 0,1 2 0,-2 10 0,2 2 234,4-2 0,3 0-234,20-12 0,-10 11 0,5 0-487,1 1 0,7 1 487,17-5 0,7 0 0,-4 6 0,1 1 0,-5 3 0,6 1 0,5 1 0,7 0 0,-3 1-1224,2-1 0,4 0 1224,8 0 0,9 0 0,-1 2-431,-18 4 1,0 1 0,0 1 430,7 1 0,1 0 0,3 2 0,5 2 0,2 1 0,0 1 0,3-1 0,0 1 0,-3 0 0,-12 2 0,-3 0 0,2 0 0,9 0 0,2 0 0,-5 0-722,3 0 1,-1 0 721,-9 0 0,5 0 0,-3 0 0,19-1 0,-2 2 0,-24 4 0,0 2 0,-2 0 0,15 0 0,-3 2 5,0 6 0,-3 2-5,-8-1 0,-2-1 0,2-2 0,-2 0 0,-7 1 0,-2 1 0,9 0 0,-2 0 519,-12 1 0,-1-1-519,15 1 0,-1 0 0,-9 2 0,-2 0 0,5-2 0,1 0 0,0 2 0,-1 1 0,-5 3 0,1 0 0,9-4 0,2 2 0,-14 2 0,0 3 0,3 0 0,4-2 0,1-1 0,1 0 0,0 2 0,0 0 0,-1 0 236,-6-1 1,-1-1 0,-1-1-237,19 3 0,-3-1 0,-12 0 0,-1-1 483,6-2 1,-1-1-484,-7 0 0,-1-2 1084,29 5-1084,-41-8 0,-1-1 0,22 6 1147,-13-5-1147,-3 2 2252,-12-7-2252,0 6 1390,-8-3-1390,-2 4 403,-8 0-403,-7-1 0,-2 6 0,-8 2 0,0 5 0,0 1 0,0-1 0,0 0 0,0 0 0,-11 7 0,-10-5-296,-4-7 1,-3-1 295,-18 9 0,-8-2 0,-10 2 0,15-10 0,-3-1 0,-3 1-1153,-8 4 1,-4-1 0,-1 0 1152,-5 0 0,-3-2 0,1-1 0,2-2 0,0-1 0,-1-1 0,-8-1 0,-1 0 0,3-2 0,-11 2 0,-2 0 0,10-3 0,-4 0 0,4-2 0,-6-2 0,1-2-732,18 0 0,-4 0 1,1 0 731,3-1 0,-1-1 0,2-1 0,-26 0 0,3 0-661,9-1 0,1 0 661,1-3 0,2 0 0,10 0 0,0 0-181,-1 1 1,2-2 180,8-3 0,0-2 0,-7 3 0,0-2 0,7-6 0,0 0 0,-7 4 0,-4 0 391,-20-7 0,-2 2-391,7 7 0,0 0 0,2-4 0,-3 0 0,21 7 0,-3 3 0,3-2 0,-10-4 0,0-1 0,7 5 0,-3 1 0,3 0 0,-15-3 0,3 0 336,-11-1 0,4 1-336,24 3 0,2-1 483,-8-2 1,4-1-484,-16 0 888,4-1-888,28-4 2212,-13-10-2212,21 0 0,-12-11 0,22 1 0,-11-6 1039,7-2-1039,17 15 0,0 0 0,-4 0 0,0 0 0,-2-15 406,-8 2-406,12 7 0,0 0 0,0-1 0,2 6 0,8 6 0,-5 2 762,14 8-762,-12-1 198,12 3-198,-9 4 0,4-2 0,-4 3 0,-1 0 0,6-3 0,-4 2 0,3-4 0,-7 4 0,7-4 0,-5 4 0,4-4 0,-6 4 0,-10-5 0,8 5 0,-8-6 0,1 7 0,-3-3 0,-9 3 0,0 0 0,0 0 0,-12 0 0,9 0 0,-21 0 0,21 0 0,-10 0 0,13 0 0,0 0 0,0 0 0,0 0 0,10 0 0,-8 0 0,17 0 0,-8-3 0,1-1 0,6 0 0,-6-2 0,9 5 0,0-2 0,0 0 0,-1 2 0,1-1 0,1 2 0,-1 0 0,1 0 0,-1 0 0,2 0 0,4 0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50609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Klicken Sie, um die Textformatierung des Masters zu bearbeiten.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2A0B9D-D136-4BF8-9D8F-7EFC87D5934C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33982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73683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71898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29083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87704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91056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00425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6416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01149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19A3A7FC-8DD6-8E4B-9196-E9C1724A3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84A4107-8CDF-B24A-BAF8-0DE311ABCFCE}" type="slidenum">
              <a:rPr lang="en-GB" altLang="en-IL" sz="1100"/>
              <a:pPr algn="r" eaLnBrk="1" hangingPunct="1"/>
              <a:t>19</a:t>
            </a:fld>
            <a:endParaRPr lang="en-GB" altLang="en-IL" sz="11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249E1D2-2BF1-494A-AD06-312AD243B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8813" y="4681538"/>
            <a:ext cx="5275262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IL" altLang="en-IL">
              <a:latin typeface="Arial" panose="020B0604020202020204" pitchFamily="34" charset="0"/>
            </a:endParaRPr>
          </a:p>
        </p:txBody>
      </p:sp>
      <p:sp>
        <p:nvSpPr>
          <p:cNvPr id="64516" name="Folienbildplatzhalter 4">
            <a:extLst>
              <a:ext uri="{FF2B5EF4-FFF2-40B4-BE49-F238E27FC236}">
                <a16:creationId xmlns:a16="http://schemas.microsoft.com/office/drawing/2014/main" id="{5D13B493-71A9-7C4F-8098-D705B3C33F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42552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0709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1223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1568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55941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70636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1596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12413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4666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accent2"/>
                </a:solidFill>
              </a:defRPr>
            </a:lvl1pPr>
          </a:lstStyle>
          <a:p>
            <a:fld id="{EF42B8A4-10FD-4356-91FF-B7F7300A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accent2"/>
                </a:solidFill>
              </a:defRPr>
            </a:lvl1pPr>
          </a:lstStyle>
          <a:p>
            <a:fld id="{EF42B8A4-10FD-4356-91FF-B7F7300A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38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Life is not just Black and White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682" y="620688"/>
            <a:ext cx="6156553" cy="5993793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Synchronous Message Passing (SMP)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Asynchronous Message passing (AMP)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But in practice: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Systems do not behave as cleanly as we modeled last week.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There is always some uncertainty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We can’t give any guarantee on system’s performance in AMP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dirty="0">
              <a:latin typeface="Calibri" pitchFamily="34" charset="0"/>
            </a:endParaRPr>
          </a:p>
          <a:p>
            <a:pPr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Can we reduce event uncertainty to less than the diameter of the graph?</a:t>
            </a:r>
          </a:p>
          <a:p>
            <a:pPr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dirty="0">
              <a:latin typeface="Calibri" pitchFamily="34" charset="0"/>
            </a:endParaRPr>
          </a:p>
          <a:p>
            <a:pPr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Faults?</a:t>
            </a:r>
            <a:endParaRPr lang="he-IL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A7F436-031C-B047-ADD5-30A79A219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8639" y="4141731"/>
            <a:ext cx="2487668" cy="24876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AMP – </a:t>
            </a:r>
            <a:r>
              <a:rPr lang="en-US" dirty="0" err="1">
                <a:latin typeface="Calibri" pitchFamily="34" charset="0"/>
              </a:rPr>
              <a:t>Alg</a:t>
            </a:r>
            <a:r>
              <a:rPr lang="en-US" dirty="0">
                <a:latin typeface="Calibri" pitchFamily="34" charset="0"/>
              </a:rPr>
              <a:t> designer and the scheduler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124744"/>
            <a:ext cx="7164536" cy="5400600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AMP: </a:t>
            </a:r>
            <a:r>
              <a:rPr lang="de-CH" kern="0" dirty="0" err="1">
                <a:latin typeface="Calibri" pitchFamily="34" charset="0"/>
              </a:rPr>
              <a:t>we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en-US" kern="0" dirty="0">
                <a:latin typeface="Calibri" pitchFamily="34" charset="0"/>
              </a:rPr>
              <a:t>assume in contrast that there exists such algorithm 𝔹 that simulates 𝔸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Algorithm 𝔹 needs to function under </a:t>
            </a:r>
            <a:r>
              <a:rPr lang="en-US" b="1" u="sng" kern="0" dirty="0">
                <a:latin typeface="Calibri" pitchFamily="34" charset="0"/>
              </a:rPr>
              <a:t>all</a:t>
            </a:r>
            <a:r>
              <a:rPr lang="en-US" kern="0" dirty="0">
                <a:latin typeface="Calibri" pitchFamily="34" charset="0"/>
              </a:rPr>
              <a:t> possible AMP runs </a:t>
            </a:r>
            <a:r>
              <a:rPr lang="en-US" kern="0" dirty="0">
                <a:solidFill>
                  <a:schemeClr val="bg2"/>
                </a:solidFill>
                <a:latin typeface="Calibri" pitchFamily="34" charset="0"/>
              </a:rPr>
              <a:t>(the scheduler’s choice)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𝔹 instructs nodes how to exchange messages, even send their whole state and wait for others’ </a:t>
            </a:r>
            <a:r>
              <a:rPr lang="en-US" b="1" kern="0" dirty="0">
                <a:latin typeface="Calibri" pitchFamily="34" charset="0"/>
              </a:rPr>
              <a:t>actions </a:t>
            </a:r>
            <a:r>
              <a:rPr lang="en-US" kern="0" dirty="0">
                <a:latin typeface="Calibri" pitchFamily="34" charset="0"/>
              </a:rPr>
              <a:t>, as long as possible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de-CH" kern="0" dirty="0">
                <a:latin typeface="Calibri" pitchFamily="34" charset="0"/>
              </a:rPr>
              <a:t>Nodes </a:t>
            </a:r>
            <a:r>
              <a:rPr lang="de-CH" kern="0" dirty="0" err="1">
                <a:latin typeface="Calibri" pitchFamily="34" charset="0"/>
              </a:rPr>
              <a:t>need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to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output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value</a:t>
            </a:r>
            <a:r>
              <a:rPr lang="de-CH" kern="0" dirty="0">
                <a:latin typeface="Calibri" pitchFamily="34" charset="0"/>
              </a:rPr>
              <a:t> after a finite </a:t>
            </a:r>
            <a:r>
              <a:rPr lang="de-CH" kern="0" dirty="0" err="1">
                <a:latin typeface="Calibri" pitchFamily="34" charset="0"/>
              </a:rPr>
              <a:t>number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of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steps</a:t>
            </a:r>
            <a:r>
              <a:rPr lang="de-CH" kern="0" dirty="0">
                <a:latin typeface="Calibri" pitchFamily="34" charset="0"/>
              </a:rPr>
              <a:t>.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Recall, 𝔹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deterministic</a:t>
            </a:r>
            <a:r>
              <a:rPr lang="de-CH" kern="0" dirty="0">
                <a:latin typeface="Calibri" pitchFamily="34" charset="0"/>
              </a:rPr>
              <a:t>. The </a:t>
            </a:r>
            <a:r>
              <a:rPr lang="de-CH" kern="0" dirty="0" err="1">
                <a:latin typeface="Calibri" pitchFamily="34" charset="0"/>
              </a:rPr>
              <a:t>state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machine</a:t>
            </a:r>
            <a:r>
              <a:rPr lang="de-CH" kern="0" dirty="0">
                <a:latin typeface="Calibri" pitchFamily="34" charset="0"/>
              </a:rPr>
              <a:t> at </a:t>
            </a:r>
            <a:r>
              <a:rPr lang="de-CH" kern="0" dirty="0" err="1">
                <a:latin typeface="Calibri" pitchFamily="34" charset="0"/>
              </a:rPr>
              <a:t>each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node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does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same </a:t>
            </a:r>
            <a:r>
              <a:rPr lang="de-CH" kern="0" dirty="0" err="1">
                <a:latin typeface="Calibri" pitchFamily="34" charset="0"/>
              </a:rPr>
              <a:t>for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same </a:t>
            </a:r>
            <a:r>
              <a:rPr lang="de-CH" kern="0" dirty="0" err="1">
                <a:latin typeface="Calibri" pitchFamily="34" charset="0"/>
              </a:rPr>
              <a:t>sequence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of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events</a:t>
            </a:r>
            <a:r>
              <a:rPr lang="de-CH" kern="0" dirty="0">
                <a:latin typeface="Calibri" pitchFamily="34" charset="0"/>
              </a:rPr>
              <a:t> (</a:t>
            </a:r>
            <a:r>
              <a:rPr lang="de-CH" kern="0" dirty="0" err="1">
                <a:latin typeface="Calibri" pitchFamily="34" charset="0"/>
              </a:rPr>
              <a:t>run</a:t>
            </a:r>
            <a:r>
              <a:rPr lang="de-CH" kern="0" dirty="0">
                <a:latin typeface="Calibri" pitchFamily="34" charset="0"/>
              </a:rPr>
              <a:t>).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endParaRPr lang="de-CH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7AA40-A7E0-9046-994E-6A9CFC75F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64" y="4247096"/>
            <a:ext cx="1626536" cy="26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7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AMP can’t simulate SMP with Crash Faults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124744"/>
            <a:ext cx="7164536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AMP: </a:t>
            </a:r>
            <a:r>
              <a:rPr lang="de-CH" kern="0" dirty="0" err="1">
                <a:latin typeface="Calibri" pitchFamily="34" charset="0"/>
              </a:rPr>
              <a:t>Assume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exists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simulation</a:t>
            </a:r>
            <a:r>
              <a:rPr lang="de-CH" kern="0" dirty="0">
                <a:latin typeface="Calibri" pitchFamily="34" charset="0"/>
              </a:rPr>
              <a:t>. 	Look at </a:t>
            </a:r>
            <a:r>
              <a:rPr lang="de-CH" kern="0" dirty="0" err="1">
                <a:latin typeface="Calibri" pitchFamily="34" charset="0"/>
              </a:rPr>
              <a:t>runs</a:t>
            </a:r>
            <a:r>
              <a:rPr lang="de-CH" kern="0" dirty="0">
                <a:latin typeface="Calibri" pitchFamily="34" charset="0"/>
              </a:rPr>
              <a:t> in </a:t>
            </a:r>
            <a:r>
              <a:rPr lang="de-CH" kern="0" dirty="0" err="1">
                <a:latin typeface="Calibri" pitchFamily="34" charset="0"/>
              </a:rPr>
              <a:t>which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only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w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may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fail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b="1" u="sng" kern="0" dirty="0">
                <a:latin typeface="Calibri" pitchFamily="34" charset="0"/>
              </a:rPr>
              <a:t>Scenario 0</a:t>
            </a:r>
            <a:r>
              <a:rPr lang="en-US" kern="0" dirty="0">
                <a:latin typeface="Calibri" pitchFamily="34" charset="0"/>
              </a:rPr>
              <a:t>: </a:t>
            </a:r>
            <a:r>
              <a:rPr lang="en-US" i="1" kern="0" dirty="0">
                <a:latin typeface="Calibri" pitchFamily="34" charset="0"/>
              </a:rPr>
              <a:t>w</a:t>
            </a:r>
            <a:r>
              <a:rPr lang="en-US" kern="0" dirty="0">
                <a:latin typeface="Calibri" pitchFamily="34" charset="0"/>
              </a:rPr>
              <a:t> wakes up with input 0 but crashes before sending any message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All SMP runs output “0” at each node.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Execute 𝔹, round robin, one node at a time. 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At some point all nodes, other than w, including a</a:t>
            </a:r>
            <a:r>
              <a:rPr lang="he-IL" kern="0" dirty="0">
                <a:latin typeface="Calibri" pitchFamily="34" charset="0"/>
              </a:rPr>
              <a:t> </a:t>
            </a:r>
            <a:r>
              <a:rPr lang="en-US" kern="0" dirty="0">
                <a:latin typeface="Calibri" pitchFamily="34" charset="0"/>
              </a:rPr>
              <a:t>neighboring node v, should output 0.    Call this run X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endParaRPr lang="en-US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We will now apply X to other </a:t>
            </a:r>
            <a:r>
              <a:rPr lang="en-US" kern="0" dirty="0" err="1">
                <a:latin typeface="Calibri" pitchFamily="34" charset="0"/>
              </a:rPr>
              <a:t>scenarioes</a:t>
            </a:r>
            <a:r>
              <a:rPr lang="en-US" kern="0" dirty="0">
                <a:latin typeface="Calibri" pitchFamily="34" charset="0"/>
              </a:rPr>
              <a:t>.     We will make sure that every node will see the same sequence of events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endParaRPr lang="en-US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7AA40-A7E0-9046-994E-6A9CFC75F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027179"/>
            <a:ext cx="1763688" cy="28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AMP can’t simulate SMP with Crash Faults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124744"/>
            <a:ext cx="7164536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AMP: </a:t>
            </a:r>
            <a:r>
              <a:rPr lang="de-CH" kern="0" dirty="0" err="1">
                <a:latin typeface="Calibri" pitchFamily="34" charset="0"/>
              </a:rPr>
              <a:t>Assume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exists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simulation</a:t>
            </a:r>
            <a:r>
              <a:rPr lang="de-CH" kern="0" dirty="0">
                <a:latin typeface="Calibri" pitchFamily="34" charset="0"/>
              </a:rPr>
              <a:t>. 	Look at </a:t>
            </a:r>
            <a:r>
              <a:rPr lang="de-CH" kern="0" dirty="0" err="1">
                <a:latin typeface="Calibri" pitchFamily="34" charset="0"/>
              </a:rPr>
              <a:t>runs</a:t>
            </a:r>
            <a:r>
              <a:rPr lang="de-CH" kern="0" dirty="0">
                <a:latin typeface="Calibri" pitchFamily="34" charset="0"/>
              </a:rPr>
              <a:t> in </a:t>
            </a:r>
            <a:r>
              <a:rPr lang="de-CH" kern="0" dirty="0" err="1">
                <a:latin typeface="Calibri" pitchFamily="34" charset="0"/>
              </a:rPr>
              <a:t>which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only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w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may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fail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b="1" u="sng" kern="0" dirty="0">
                <a:latin typeface="Calibri" pitchFamily="34" charset="0"/>
              </a:rPr>
              <a:t>Scenario 1</a:t>
            </a:r>
            <a:r>
              <a:rPr lang="en-US" kern="0" dirty="0">
                <a:latin typeface="Calibri" pitchFamily="34" charset="0"/>
              </a:rPr>
              <a:t>: </a:t>
            </a:r>
            <a:r>
              <a:rPr lang="en-US" i="1" kern="0" dirty="0">
                <a:latin typeface="Calibri" pitchFamily="34" charset="0"/>
              </a:rPr>
              <a:t>w</a:t>
            </a:r>
            <a:r>
              <a:rPr lang="en-US" kern="0" dirty="0">
                <a:latin typeface="Calibri" pitchFamily="34" charset="0"/>
              </a:rPr>
              <a:t> wakes up with input 1 but crashes before sending any message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All SMP runs output “0” at each node.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Execute 𝔹, by providing run X to all nodes.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At some point all nodes, other than w, including a</a:t>
            </a:r>
            <a:r>
              <a:rPr lang="he-IL" kern="0" dirty="0">
                <a:latin typeface="Calibri" pitchFamily="34" charset="0"/>
              </a:rPr>
              <a:t> </a:t>
            </a:r>
            <a:r>
              <a:rPr lang="en-US" kern="0" dirty="0">
                <a:latin typeface="Calibri" pitchFamily="34" charset="0"/>
              </a:rPr>
              <a:t>neighboring node v, should output 0.    </a:t>
            </a:r>
            <a:endParaRPr lang="en-US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We will now apply X to another scenario.     Again, we will make sure that every node will see the same sequence of events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endParaRPr lang="en-US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7AA40-A7E0-9046-994E-6A9CFC75F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027179"/>
            <a:ext cx="1763688" cy="28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AMP can’t simulate SMP with Crash Faults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9532" y="1124744"/>
            <a:ext cx="7164536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AMP: </a:t>
            </a:r>
            <a:r>
              <a:rPr lang="de-CH" kern="0" dirty="0" err="1">
                <a:latin typeface="Calibri" pitchFamily="34" charset="0"/>
              </a:rPr>
              <a:t>Assume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exists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simulation</a:t>
            </a:r>
            <a:r>
              <a:rPr lang="de-CH" kern="0" dirty="0">
                <a:latin typeface="Calibri" pitchFamily="34" charset="0"/>
              </a:rPr>
              <a:t>. 	Look at </a:t>
            </a:r>
            <a:r>
              <a:rPr lang="de-CH" kern="0" dirty="0" err="1">
                <a:latin typeface="Calibri" pitchFamily="34" charset="0"/>
              </a:rPr>
              <a:t>run</a:t>
            </a:r>
            <a:r>
              <a:rPr lang="de-CH" kern="0" dirty="0">
                <a:latin typeface="Calibri" pitchFamily="34" charset="0"/>
              </a:rPr>
              <a:t> in </a:t>
            </a:r>
            <a:r>
              <a:rPr lang="de-CH" kern="0" dirty="0" err="1">
                <a:latin typeface="Calibri" pitchFamily="34" charset="0"/>
              </a:rPr>
              <a:t>which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only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w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may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fail</a:t>
            </a:r>
            <a:endParaRPr lang="de-CH" kern="0" dirty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dirty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AutoNum type="arabicPeriod"/>
              <a:defRPr/>
            </a:pPr>
            <a:r>
              <a:rPr lang="en-US" b="1" u="sng" kern="0" dirty="0">
                <a:latin typeface="Calibri" pitchFamily="34" charset="0"/>
              </a:rPr>
              <a:t>Scenario 2</a:t>
            </a:r>
            <a:r>
              <a:rPr lang="en-US" kern="0" dirty="0">
                <a:latin typeface="Calibri" pitchFamily="34" charset="0"/>
              </a:rPr>
              <a:t>: </a:t>
            </a:r>
            <a:r>
              <a:rPr lang="en-US" i="1" kern="0" dirty="0">
                <a:latin typeface="Calibri" pitchFamily="34" charset="0"/>
              </a:rPr>
              <a:t>w</a:t>
            </a:r>
            <a:r>
              <a:rPr lang="en-US" kern="0" dirty="0">
                <a:latin typeface="Calibri" pitchFamily="34" charset="0"/>
              </a:rPr>
              <a:t> wakes up with input 1 but it is </a:t>
            </a:r>
            <a:r>
              <a:rPr lang="en-US" b="1" kern="0" dirty="0">
                <a:latin typeface="Calibri" pitchFamily="34" charset="0"/>
              </a:rPr>
              <a:t>VERY VERY VERY slow</a:t>
            </a:r>
            <a:r>
              <a:rPr lang="en-US" kern="0" dirty="0">
                <a:latin typeface="Calibri" pitchFamily="34" charset="0"/>
              </a:rPr>
              <a:t>, as the model allows.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In AMP, execute run X. Every node (but </a:t>
            </a:r>
            <a:r>
              <a:rPr lang="en-US" i="1" kern="0" dirty="0">
                <a:latin typeface="Calibri" pitchFamily="34" charset="0"/>
              </a:rPr>
              <a:t>w</a:t>
            </a:r>
            <a:r>
              <a:rPr lang="en-US" kern="0" dirty="0">
                <a:latin typeface="Calibri" pitchFamily="34" charset="0"/>
              </a:rPr>
              <a:t>) follows 𝔹, and  takes the same actions. Once all nodes output 0, let </a:t>
            </a:r>
            <a:r>
              <a:rPr lang="en-US" i="1" kern="0" dirty="0">
                <a:latin typeface="Calibri" pitchFamily="34" charset="0"/>
              </a:rPr>
              <a:t>w</a:t>
            </a:r>
            <a:r>
              <a:rPr lang="en-US" kern="0" dirty="0">
                <a:latin typeface="Calibri" pitchFamily="34" charset="0"/>
              </a:rPr>
              <a:t> continue.  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 THEY CANNOT OUTPUT 1.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Notice that without the possibility of a crash the neighbors of </a:t>
            </a:r>
            <a:r>
              <a:rPr lang="en-US" i="1" kern="0" dirty="0">
                <a:latin typeface="Calibri" pitchFamily="34" charset="0"/>
              </a:rPr>
              <a:t>w</a:t>
            </a:r>
            <a:r>
              <a:rPr lang="en-US" kern="0" dirty="0">
                <a:latin typeface="Calibri" pitchFamily="34" charset="0"/>
              </a:rPr>
              <a:t> could wait for it to send a message.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A </a:t>
            </a:r>
            <a:r>
              <a:rPr lang="en-US" b="1" u="sng" kern="0" dirty="0">
                <a:latin typeface="Calibri" pitchFamily="34" charset="0"/>
              </a:rPr>
              <a:t>contradiction</a:t>
            </a:r>
            <a:r>
              <a:rPr lang="en-US" kern="0" dirty="0">
                <a:latin typeface="Calibri" pitchFamily="34" charset="0"/>
              </a:rPr>
              <a:t>. SMP outputs 1 at some </a:t>
            </a:r>
            <a:r>
              <a:rPr lang="en-US" i="1" kern="0" dirty="0">
                <a:latin typeface="Calibri" pitchFamily="34" charset="0"/>
              </a:rPr>
              <a:t>v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7AA40-A7E0-9046-994E-6A9CFC75F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027179"/>
            <a:ext cx="1763688" cy="28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4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A State Machine in TSM</a:t>
            </a: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AEB86DA-4CF3-3445-84E7-15C32246B1D9}"/>
              </a:ext>
            </a:extLst>
          </p:cNvPr>
          <p:cNvSpPr/>
          <p:nvPr/>
        </p:nvSpPr>
        <p:spPr bwMode="auto">
          <a:xfrm>
            <a:off x="3419872" y="2270911"/>
            <a:ext cx="1800200" cy="1546796"/>
          </a:xfrm>
          <a:prstGeom prst="fram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66E2C430-1EF7-9A4A-A8CD-7B9BB414B031}"/>
              </a:ext>
            </a:extLst>
          </p:cNvPr>
          <p:cNvSpPr/>
          <p:nvPr/>
        </p:nvSpPr>
        <p:spPr bwMode="auto">
          <a:xfrm>
            <a:off x="2795498" y="2801993"/>
            <a:ext cx="516362" cy="197618"/>
          </a:xfrm>
          <a:prstGeom prst="notch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386107A9-C7E9-7643-8070-B3414222B73E}"/>
              </a:ext>
            </a:extLst>
          </p:cNvPr>
          <p:cNvSpPr/>
          <p:nvPr/>
        </p:nvSpPr>
        <p:spPr bwMode="auto">
          <a:xfrm>
            <a:off x="4116074" y="1608441"/>
            <a:ext cx="376619" cy="542918"/>
          </a:xfrm>
          <a:prstGeom prst="upArrow">
            <a:avLst/>
          </a:prstGeom>
          <a:solidFill>
            <a:schemeClr val="accent2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Notched Right Arrow 15">
            <a:extLst>
              <a:ext uri="{FF2B5EF4-FFF2-40B4-BE49-F238E27FC236}">
                <a16:creationId xmlns:a16="http://schemas.microsoft.com/office/drawing/2014/main" id="{684B0080-409B-F44D-A7A9-DF1D3D5FD3DC}"/>
              </a:ext>
            </a:extLst>
          </p:cNvPr>
          <p:cNvSpPr/>
          <p:nvPr/>
        </p:nvSpPr>
        <p:spPr bwMode="auto">
          <a:xfrm>
            <a:off x="5400092" y="2745517"/>
            <a:ext cx="516362" cy="197618"/>
          </a:xfrm>
          <a:prstGeom prst="notch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0B228-C374-044A-8CD2-C733E46E720A}"/>
              </a:ext>
            </a:extLst>
          </p:cNvPr>
          <p:cNvSpPr txBox="1"/>
          <p:nvPr/>
        </p:nvSpPr>
        <p:spPr>
          <a:xfrm>
            <a:off x="815278" y="2522557"/>
            <a:ext cx="1800200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Inputs /</a:t>
            </a:r>
          </a:p>
          <a:p>
            <a:r>
              <a:rPr lang="en-US" dirty="0"/>
              <a:t>messages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08A660-1064-6549-B3C7-8C09D9CC7581}"/>
              </a:ext>
            </a:extLst>
          </p:cNvPr>
          <p:cNvSpPr txBox="1"/>
          <p:nvPr/>
        </p:nvSpPr>
        <p:spPr>
          <a:xfrm>
            <a:off x="6096475" y="2540383"/>
            <a:ext cx="153586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messages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66085E-ABF9-D148-8796-57567FEE29C6}"/>
              </a:ext>
            </a:extLst>
          </p:cNvPr>
          <p:cNvSpPr txBox="1"/>
          <p:nvPr/>
        </p:nvSpPr>
        <p:spPr>
          <a:xfrm>
            <a:off x="3648652" y="980728"/>
            <a:ext cx="1342639" cy="52322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outputs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F1B87-8C0A-9541-B107-6A8BEE28E50E}"/>
              </a:ext>
            </a:extLst>
          </p:cNvPr>
          <p:cNvSpPr txBox="1"/>
          <p:nvPr/>
        </p:nvSpPr>
        <p:spPr>
          <a:xfrm>
            <a:off x="3877433" y="2830183"/>
            <a:ext cx="84029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DA97F9-179F-F74B-937A-B632BA86E534}"/>
              </a:ext>
            </a:extLst>
          </p:cNvPr>
          <p:cNvSpPr txBox="1"/>
          <p:nvPr/>
        </p:nvSpPr>
        <p:spPr>
          <a:xfrm>
            <a:off x="436372" y="4916759"/>
            <a:ext cx="8564120" cy="181588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The sequence of messages and outputs depends </a:t>
            </a:r>
            <a:r>
              <a:rPr lang="en-US" b="1" u="sng" dirty="0"/>
              <a:t>solely</a:t>
            </a:r>
            <a:r>
              <a:rPr lang="en-US" dirty="0"/>
              <a:t> on </a:t>
            </a:r>
          </a:p>
          <a:p>
            <a:pPr marL="514350" indent="-514350">
              <a:buAutoNum type="arabicPeriod"/>
            </a:pPr>
            <a:r>
              <a:rPr lang="en-US" dirty="0"/>
              <a:t>the initial state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initial input</a:t>
            </a:r>
          </a:p>
          <a:p>
            <a:pPr marL="514350" indent="-514350">
              <a:buAutoNum type="arabicPeriod"/>
            </a:pPr>
            <a:r>
              <a:rPr lang="en-US" dirty="0"/>
              <a:t>the sequence of messages and inputs it receives</a:t>
            </a:r>
          </a:p>
          <a:p>
            <a:pPr marL="514350" indent="-514350">
              <a:buAutoNum type="arabicPeriod"/>
            </a:pPr>
            <a:r>
              <a:rPr lang="en-US" dirty="0"/>
              <a:t>hardware clock readings</a:t>
            </a: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3EB58C0F-1DBC-0448-B235-136E83BE5B33}"/>
              </a:ext>
            </a:extLst>
          </p:cNvPr>
          <p:cNvSpPr/>
          <p:nvPr/>
        </p:nvSpPr>
        <p:spPr bwMode="auto">
          <a:xfrm>
            <a:off x="4009822" y="3995133"/>
            <a:ext cx="637220" cy="674127"/>
          </a:xfrm>
          <a:prstGeom prst="don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3A1F8659-9F2D-C647-B574-C8D9E2F9256B}"/>
              </a:ext>
            </a:extLst>
          </p:cNvPr>
          <p:cNvSpPr/>
          <p:nvPr/>
        </p:nvSpPr>
        <p:spPr bwMode="auto">
          <a:xfrm>
            <a:off x="4200507" y="3580910"/>
            <a:ext cx="255850" cy="388097"/>
          </a:xfrm>
          <a:prstGeom prst="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1033F67-093E-1C42-9576-B64287F08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80" y="5349292"/>
            <a:ext cx="1151620" cy="15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4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The Timed Message Passing model (TMP)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124744"/>
            <a:ext cx="8064636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- </a:t>
            </a:r>
            <a:r>
              <a:rPr lang="de-CH" kern="0" dirty="0" err="1">
                <a:latin typeface="Calibri" pitchFamily="34" charset="0"/>
              </a:rPr>
              <a:t>Each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network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node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has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local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hardware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</a:t>
            </a:r>
            <a:r>
              <a:rPr lang="de-CH" kern="0" dirty="0">
                <a:latin typeface="Calibri" pitchFamily="34" charset="0"/>
              </a:rPr>
              <a:t> H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-     </a:t>
            </a:r>
            <a:r>
              <a:rPr lang="de-CH" kern="0" dirty="0" err="1">
                <a:latin typeface="Calibri" pitchFamily="34" charset="0"/>
              </a:rPr>
              <a:t>Each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hardware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clocks</a:t>
            </a:r>
            <a:r>
              <a:rPr lang="de-CH" kern="0" dirty="0">
                <a:latin typeface="Calibri" pitchFamily="34" charset="0"/>
              </a:rPr>
              <a:t> ’</a:t>
            </a:r>
            <a:r>
              <a:rPr lang="de-CH" kern="0" dirty="0" err="1">
                <a:latin typeface="Calibri" pitchFamily="34" charset="0"/>
              </a:rPr>
              <a:t>follows</a:t>
            </a:r>
            <a:r>
              <a:rPr lang="de-CH" kern="0" dirty="0">
                <a:latin typeface="Calibri" pitchFamily="34" charset="0"/>
              </a:rPr>
              <a:t>’ real-time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de-CH" kern="0" dirty="0" err="1">
                <a:latin typeface="Calibri" pitchFamily="34" charset="0"/>
              </a:rPr>
              <a:t>Clocks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may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drift</a:t>
            </a:r>
            <a:r>
              <a:rPr lang="de-CH" kern="0" dirty="0">
                <a:latin typeface="Calibri" pitchFamily="34" charset="0"/>
              </a:rPr>
              <a:t> apart, but </a:t>
            </a:r>
            <a:r>
              <a:rPr lang="de-CH" kern="0" dirty="0" err="1">
                <a:latin typeface="Calibri" pitchFamily="34" charset="0"/>
              </a:rPr>
              <a:t>there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is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bound</a:t>
            </a:r>
            <a:r>
              <a:rPr lang="de-CH" kern="0" dirty="0">
                <a:latin typeface="Calibri" pitchFamily="34" charset="0"/>
              </a:rPr>
              <a:t> 𝜗 such </a:t>
            </a:r>
            <a:r>
              <a:rPr lang="de-CH" kern="0" dirty="0" err="1">
                <a:latin typeface="Calibri" pitchFamily="34" charset="0"/>
              </a:rPr>
              <a:t>that</a:t>
            </a:r>
            <a:r>
              <a:rPr lang="de-CH" kern="0" dirty="0">
                <a:latin typeface="Calibri" pitchFamily="34" charset="0"/>
              </a:rPr>
              <a:t> 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de-CH" kern="0" dirty="0" err="1">
                <a:latin typeface="Calibri" pitchFamily="34" charset="0"/>
              </a:rPr>
              <a:t>There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is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bound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i="1" kern="0" dirty="0">
                <a:latin typeface="Calibri" pitchFamily="34" charset="0"/>
              </a:rPr>
              <a:t>d</a:t>
            </a:r>
            <a:r>
              <a:rPr lang="de-CH" kern="0" dirty="0">
                <a:latin typeface="Calibri" pitchFamily="34" charset="0"/>
              </a:rPr>
              <a:t> on end-</a:t>
            </a:r>
            <a:r>
              <a:rPr lang="de-CH" kern="0" dirty="0" err="1">
                <a:latin typeface="Calibri" pitchFamily="34" charset="0"/>
              </a:rPr>
              <a:t>to</a:t>
            </a:r>
            <a:r>
              <a:rPr lang="de-CH" kern="0" dirty="0">
                <a:latin typeface="Calibri" pitchFamily="34" charset="0"/>
              </a:rPr>
              <a:t>-end </a:t>
            </a:r>
            <a:r>
              <a:rPr lang="de-CH" kern="0" dirty="0" err="1">
                <a:latin typeface="Calibri" pitchFamily="34" charset="0"/>
              </a:rPr>
              <a:t>messages</a:t>
            </a:r>
            <a:r>
              <a:rPr lang="de-CH" kern="0" dirty="0">
                <a:latin typeface="Calibri" pitchFamily="34" charset="0"/>
              </a:rPr>
              <a:t>’ </a:t>
            </a:r>
            <a:r>
              <a:rPr lang="de-CH" kern="0" dirty="0" err="1">
                <a:latin typeface="Calibri" pitchFamily="34" charset="0"/>
              </a:rPr>
              <a:t>transmission</a:t>
            </a:r>
            <a:r>
              <a:rPr lang="de-CH" kern="0" dirty="0">
                <a:latin typeface="Calibri" pitchFamily="34" charset="0"/>
              </a:rPr>
              <a:t> time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de-CH" kern="0" dirty="0" err="1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Calculate</a:t>
            </a:r>
            <a:r>
              <a:rPr lang="de-CH" kern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  <a:r>
              <a:rPr lang="de-CH" kern="0" dirty="0" err="1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logical</a:t>
            </a:r>
            <a:r>
              <a:rPr lang="de-CH" kern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time L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de-CH" kern="0" dirty="0" err="1">
                <a:latin typeface="Calibri" pitchFamily="34" charset="0"/>
              </a:rPr>
              <a:t>How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to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model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state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machine</a:t>
            </a:r>
            <a:r>
              <a:rPr lang="de-CH" kern="0" dirty="0">
                <a:latin typeface="Calibri" pitchFamily="34" charset="0"/>
              </a:rPr>
              <a:t>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- 	an </a:t>
            </a:r>
            <a:r>
              <a:rPr lang="de-CH" kern="0" dirty="0" err="1">
                <a:latin typeface="Calibri" pitchFamily="34" charset="0"/>
              </a:rPr>
              <a:t>event</a:t>
            </a:r>
            <a:r>
              <a:rPr lang="de-CH" kern="0" dirty="0">
                <a:latin typeface="Calibri" pitchFamily="34" charset="0"/>
              </a:rPr>
              <a:t>: 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	+ </a:t>
            </a:r>
            <a:r>
              <a:rPr lang="de-CH" kern="0" dirty="0" err="1">
                <a:latin typeface="Calibri" pitchFamily="34" charset="0"/>
              </a:rPr>
              <a:t>wake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up</a:t>
            </a:r>
            <a:r>
              <a:rPr lang="de-CH" kern="0" dirty="0">
                <a:latin typeface="Calibri" pitchFamily="34" charset="0"/>
              </a:rPr>
              <a:t>, </a:t>
            </a:r>
            <a:r>
              <a:rPr lang="de-CH" kern="0" dirty="0" err="1">
                <a:latin typeface="Calibri" pitchFamily="34" charset="0"/>
              </a:rPr>
              <a:t>get</a:t>
            </a:r>
            <a:r>
              <a:rPr lang="de-CH" kern="0" dirty="0">
                <a:latin typeface="Calibri" pitchFamily="34" charset="0"/>
              </a:rPr>
              <a:t>/send </a:t>
            </a:r>
            <a:r>
              <a:rPr lang="de-CH" kern="0" dirty="0" err="1">
                <a:latin typeface="Calibri" pitchFamily="34" charset="0"/>
              </a:rPr>
              <a:t>message</a:t>
            </a:r>
            <a:r>
              <a:rPr lang="de-CH" kern="0" dirty="0">
                <a:latin typeface="Calibri" pitchFamily="34" charset="0"/>
              </a:rPr>
              <a:t>, </a:t>
            </a:r>
            <a:r>
              <a:rPr lang="de-CH" kern="0" dirty="0" err="1">
                <a:latin typeface="Calibri" pitchFamily="34" charset="0"/>
              </a:rPr>
              <a:t>timer</a:t>
            </a:r>
            <a:r>
              <a:rPr lang="de-CH" kern="0" dirty="0">
                <a:latin typeface="Calibri" pitchFamily="34" charset="0"/>
              </a:rPr>
              <a:t>, </a:t>
            </a:r>
            <a:r>
              <a:rPr lang="de-CH" kern="0" dirty="0" err="1">
                <a:latin typeface="Calibri" pitchFamily="34" charset="0"/>
              </a:rPr>
              <a:t>input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	+ </a:t>
            </a:r>
            <a:r>
              <a:rPr lang="de-CH" kern="0" dirty="0" err="1">
                <a:latin typeface="Calibri" pitchFamily="34" charset="0"/>
              </a:rPr>
              <a:t>processing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events</a:t>
            </a:r>
            <a:r>
              <a:rPr lang="de-CH" kern="0" dirty="0">
                <a:latin typeface="Calibri" pitchFamily="34" charset="0"/>
              </a:rPr>
              <a:t> .... </a:t>
            </a:r>
            <a:endParaRPr lang="en-US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BD14B-4593-6D4F-8EA6-07C5DC063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4" y="2780928"/>
            <a:ext cx="9143888" cy="6971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19DD89-4570-8849-8A81-7B477D0E3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4946406"/>
            <a:ext cx="1460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5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TMP detection algorithm (simplified)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124744"/>
            <a:ext cx="8100640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TMP: </a:t>
            </a:r>
            <a:r>
              <a:rPr lang="de-CH" kern="0" dirty="0" err="1">
                <a:latin typeface="Calibri" pitchFamily="34" charset="0"/>
              </a:rPr>
              <a:t>Assume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that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only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i="1" kern="0" dirty="0" err="1">
                <a:latin typeface="Calibri" pitchFamily="34" charset="0"/>
              </a:rPr>
              <a:t>w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may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crash</a:t>
            </a:r>
            <a:r>
              <a:rPr lang="de-CH" kern="0" dirty="0">
                <a:latin typeface="Calibri" pitchFamily="34" charset="0"/>
              </a:rPr>
              <a:t>. 	  			All </a:t>
            </a:r>
            <a:r>
              <a:rPr lang="de-CH" kern="0" dirty="0" err="1">
                <a:latin typeface="Calibri" pitchFamily="34" charset="0"/>
              </a:rPr>
              <a:t>nodes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wake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up</a:t>
            </a:r>
            <a:r>
              <a:rPr lang="de-CH" kern="0" dirty="0">
                <a:latin typeface="Calibri" pitchFamily="34" charset="0"/>
              </a:rPr>
              <a:t> at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same time </a:t>
            </a:r>
            <a:r>
              <a:rPr lang="de-CH" kern="0" dirty="0" err="1">
                <a:latin typeface="Calibri" pitchFamily="34" charset="0"/>
              </a:rPr>
              <a:t>with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	same</a:t>
            </a:r>
            <a:r>
              <a:rPr lang="de-CH" b="1" u="sng" kern="0" dirty="0">
                <a:latin typeface="Calibri" pitchFamily="34" charset="0"/>
              </a:rPr>
              <a:t> </a:t>
            </a:r>
            <a:r>
              <a:rPr lang="de-CH" b="1" u="sng" kern="0" dirty="0" err="1">
                <a:latin typeface="Calibri" pitchFamily="34" charset="0"/>
              </a:rPr>
              <a:t>local</a:t>
            </a:r>
            <a:r>
              <a:rPr lang="de-CH" b="1" u="sng" kern="0" dirty="0">
                <a:latin typeface="Calibri" pitchFamily="34" charset="0"/>
              </a:rPr>
              <a:t> </a:t>
            </a:r>
            <a:r>
              <a:rPr lang="de-CH" b="1" u="sng" kern="0" dirty="0" err="1">
                <a:latin typeface="Calibri" pitchFamily="34" charset="0"/>
              </a:rPr>
              <a:t>hardware</a:t>
            </a:r>
            <a:r>
              <a:rPr lang="de-CH" b="1" u="sng" kern="0" dirty="0">
                <a:latin typeface="Calibri" pitchFamily="34" charset="0"/>
              </a:rPr>
              <a:t> time, 0</a:t>
            </a:r>
            <a:r>
              <a:rPr lang="de-CH" kern="0" dirty="0">
                <a:latin typeface="Calibri" pitchFamily="34" charset="0"/>
              </a:rPr>
              <a:t>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EX 1: design an </a:t>
            </a:r>
            <a:r>
              <a:rPr lang="de-CH" kern="0" dirty="0" err="1">
                <a:latin typeface="Calibri" pitchFamily="34" charset="0"/>
              </a:rPr>
              <a:t>algorithm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similar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to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one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we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previously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desbribed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for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SMP </a:t>
            </a:r>
            <a:r>
              <a:rPr lang="de-CH" kern="0" dirty="0" err="1">
                <a:latin typeface="Calibri" pitchFamily="34" charset="0"/>
              </a:rPr>
              <a:t>model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5403C-C64C-E244-ABDE-0703853F6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4946406"/>
            <a:ext cx="1460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86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altLang="en-IL" dirty="0">
                <a:solidFill>
                  <a:srgbClr val="000000"/>
                </a:solidFill>
              </a:rPr>
              <a:t>Sender/Receiver Synchronization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124744"/>
            <a:ext cx="8100640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 err="1">
                <a:latin typeface="Calibri" pitchFamily="34" charset="0"/>
              </a:rPr>
              <a:t>Assume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node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i="1" kern="0" dirty="0" err="1">
                <a:latin typeface="Calibri" pitchFamily="34" charset="0"/>
              </a:rPr>
              <a:t>w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acccess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to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external</a:t>
            </a:r>
            <a:r>
              <a:rPr lang="de-CH" kern="0" dirty="0">
                <a:latin typeface="Calibri" pitchFamily="34" charset="0"/>
              </a:rPr>
              <a:t> time </a:t>
            </a:r>
            <a:r>
              <a:rPr lang="de-CH" kern="0" dirty="0" err="1">
                <a:latin typeface="Calibri" pitchFamily="34" charset="0"/>
              </a:rPr>
              <a:t>source</a:t>
            </a: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EX 2: design an </a:t>
            </a:r>
            <a:r>
              <a:rPr lang="de-CH" kern="0" dirty="0" err="1">
                <a:latin typeface="Calibri" pitchFamily="34" charset="0"/>
              </a:rPr>
              <a:t>algorithm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to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synchronize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of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its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neighbors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5403C-C64C-E244-ABDE-0703853F6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4946406"/>
            <a:ext cx="1460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83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TMP detection algorithm (simplified)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124744"/>
            <a:ext cx="8100640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TMP: </a:t>
            </a:r>
            <a:r>
              <a:rPr lang="de-CH" kern="0" dirty="0" err="1">
                <a:latin typeface="Calibri" pitchFamily="34" charset="0"/>
              </a:rPr>
              <a:t>Assume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that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only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i="1" kern="0" dirty="0" err="1">
                <a:latin typeface="Calibri" pitchFamily="34" charset="0"/>
              </a:rPr>
              <a:t>w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may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crash</a:t>
            </a:r>
            <a:r>
              <a:rPr lang="de-CH" kern="0" dirty="0">
                <a:latin typeface="Calibri" pitchFamily="34" charset="0"/>
              </a:rPr>
              <a:t>. 			All </a:t>
            </a:r>
            <a:r>
              <a:rPr lang="de-CH" kern="0" dirty="0" err="1">
                <a:latin typeface="Calibri" pitchFamily="34" charset="0"/>
              </a:rPr>
              <a:t>nodes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wake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up</a:t>
            </a:r>
            <a:r>
              <a:rPr lang="de-CH" kern="0" dirty="0">
                <a:latin typeface="Calibri" pitchFamily="34" charset="0"/>
              </a:rPr>
              <a:t> at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same time </a:t>
            </a:r>
            <a:r>
              <a:rPr lang="de-CH" kern="0" dirty="0" err="1">
                <a:latin typeface="Calibri" pitchFamily="34" charset="0"/>
              </a:rPr>
              <a:t>and</a:t>
            </a:r>
            <a:r>
              <a:rPr lang="de-CH" kern="0" dirty="0">
                <a:latin typeface="Calibri" pitchFamily="34" charset="0"/>
              </a:rPr>
              <a:t> 	</a:t>
            </a:r>
            <a:r>
              <a:rPr lang="de-CH" b="1" u="sng" kern="0" dirty="0">
                <a:latin typeface="Calibri" pitchFamily="34" charset="0"/>
              </a:rPr>
              <a:t>same </a:t>
            </a:r>
            <a:r>
              <a:rPr lang="de-CH" b="1" u="sng" kern="0" dirty="0" err="1">
                <a:latin typeface="Calibri" pitchFamily="34" charset="0"/>
              </a:rPr>
              <a:t>local</a:t>
            </a:r>
            <a:r>
              <a:rPr lang="de-CH" b="1" u="sng" kern="0" dirty="0">
                <a:latin typeface="Calibri" pitchFamily="34" charset="0"/>
              </a:rPr>
              <a:t> </a:t>
            </a:r>
            <a:r>
              <a:rPr lang="de-CH" b="1" u="sng" kern="0" dirty="0" err="1">
                <a:latin typeface="Calibri" pitchFamily="34" charset="0"/>
              </a:rPr>
              <a:t>hardware</a:t>
            </a:r>
            <a:r>
              <a:rPr lang="de-CH" b="1" u="sng" kern="0" dirty="0">
                <a:latin typeface="Calibri" pitchFamily="34" charset="0"/>
              </a:rPr>
              <a:t> time, 0</a:t>
            </a:r>
            <a:r>
              <a:rPr lang="de-CH" kern="0" dirty="0">
                <a:latin typeface="Calibri" pitchFamily="34" charset="0"/>
              </a:rPr>
              <a:t>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Wake up: Node </a:t>
            </a:r>
            <a:r>
              <a:rPr lang="en-US" i="1" kern="0" dirty="0">
                <a:latin typeface="Calibri" pitchFamily="34" charset="0"/>
              </a:rPr>
              <a:t>w</a:t>
            </a:r>
            <a:r>
              <a:rPr lang="en-US" kern="0" dirty="0">
                <a:latin typeface="Calibri" pitchFamily="34" charset="0"/>
              </a:rPr>
              <a:t> sends 1 when its input is 1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By local time d</a:t>
            </a:r>
            <a:r>
              <a:rPr lang="de-CH" kern="0" dirty="0">
                <a:latin typeface="Calibri" pitchFamily="34" charset="0"/>
              </a:rPr>
              <a:t> 𝜗 </a:t>
            </a:r>
            <a:r>
              <a:rPr lang="en-US" kern="0" dirty="0">
                <a:latin typeface="Calibri" pitchFamily="34" charset="0"/>
              </a:rPr>
              <a:t>: if received 1 from </a:t>
            </a:r>
            <a:r>
              <a:rPr lang="en-US" i="1" kern="0" dirty="0">
                <a:latin typeface="Calibri" pitchFamily="34" charset="0"/>
              </a:rPr>
              <a:t>w</a:t>
            </a:r>
            <a:r>
              <a:rPr lang="en-US" kern="0" dirty="0">
                <a:latin typeface="Calibri" pitchFamily="34" charset="0"/>
              </a:rPr>
              <a:t> output 1, otherwise output 0.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8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8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Þ"/>
              <a:defRPr/>
            </a:pPr>
            <a:r>
              <a:rPr lang="en-US" sz="2400" kern="0" dirty="0">
                <a:latin typeface="Calibri" pitchFamily="34" charset="0"/>
              </a:rPr>
              <a:t>if </a:t>
            </a:r>
            <a:r>
              <a:rPr lang="en-US" sz="2400" i="1" kern="0" dirty="0">
                <a:latin typeface="Calibri" pitchFamily="34" charset="0"/>
              </a:rPr>
              <a:t>w</a:t>
            </a:r>
            <a:r>
              <a:rPr lang="en-US" sz="2400" kern="0" dirty="0">
                <a:latin typeface="Calibri" pitchFamily="34" charset="0"/>
              </a:rPr>
              <a:t> succeeds to send 1, when waking up, its neighbors output 1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Þ"/>
              <a:defRPr/>
            </a:pPr>
            <a:r>
              <a:rPr lang="en-US" sz="2400" kern="0" dirty="0">
                <a:latin typeface="Calibri" pitchFamily="34" charset="0"/>
              </a:rPr>
              <a:t>If </a:t>
            </a:r>
            <a:r>
              <a:rPr lang="en-US" sz="2400" i="1" kern="0" dirty="0">
                <a:latin typeface="Calibri" pitchFamily="34" charset="0"/>
              </a:rPr>
              <a:t>w</a:t>
            </a:r>
            <a:r>
              <a:rPr lang="en-US" sz="2400" kern="0" dirty="0">
                <a:latin typeface="Calibri" pitchFamily="34" charset="0"/>
              </a:rPr>
              <a:t> crashes before sending, all output 0</a:t>
            </a:r>
            <a:endParaRPr lang="he-IL" sz="2400" kern="0" dirty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Þ"/>
              <a:defRPr/>
            </a:pPr>
            <a:endParaRPr lang="he-IL" sz="2400" kern="0" dirty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Þ"/>
              <a:defRPr/>
            </a:pPr>
            <a:r>
              <a:rPr lang="de-CH" sz="2400" kern="0" dirty="0">
                <a:latin typeface="Calibri" pitchFamily="34" charset="0"/>
              </a:rPr>
              <a:t>BUT HOW CAN WE </a:t>
            </a:r>
            <a:r>
              <a:rPr lang="de-CH" sz="2400" b="1" kern="0" dirty="0">
                <a:latin typeface="Calibri" pitchFamily="34" charset="0"/>
              </a:rPr>
              <a:t>SYNCHRONIZE</a:t>
            </a:r>
            <a:r>
              <a:rPr lang="de-CH" sz="2400" kern="0" dirty="0">
                <a:latin typeface="Calibri" pitchFamily="34" charset="0"/>
              </a:rPr>
              <a:t> THE CLOCKS?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1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5403C-C64C-E244-ABDE-0703853F6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4946406"/>
            <a:ext cx="1460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9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>
            <a:extLst>
              <a:ext uri="{FF2B5EF4-FFF2-40B4-BE49-F238E27FC236}">
                <a16:creationId xmlns:a16="http://schemas.microsoft.com/office/drawing/2014/main" id="{F203334D-4611-DB45-AF89-8567B80A8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IL" dirty="0">
                <a:solidFill>
                  <a:srgbClr val="000000"/>
                </a:solidFill>
              </a:rPr>
              <a:t>Sender/Receiver Synchronization</a:t>
            </a:r>
          </a:p>
        </p:txBody>
      </p:sp>
      <p:sp>
        <p:nvSpPr>
          <p:cNvPr id="1028" name="Text Box 2">
            <a:extLst>
              <a:ext uri="{FF2B5EF4-FFF2-40B4-BE49-F238E27FC236}">
                <a16:creationId xmlns:a16="http://schemas.microsoft.com/office/drawing/2014/main" id="{460FF91D-AC88-5048-A3E9-A410A7B79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207375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algn="ctr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algn="ctr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ts val="500"/>
              </a:spcBef>
              <a:buClr>
                <a:srgbClr val="003399"/>
              </a:buClr>
              <a:buFont typeface="Wingdings 3" pitchFamily="2" charset="2"/>
              <a:buNone/>
            </a:pPr>
            <a:endParaRPr lang="en-GB" altLang="en-IL" sz="200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altLang="en-IL" sz="2000" dirty="0">
                <a:solidFill>
                  <a:srgbClr val="000000"/>
                </a:solidFill>
              </a:rPr>
              <a:t>Round-Trip Time (RTT) based synchronization</a:t>
            </a:r>
          </a:p>
          <a:p>
            <a:pPr algn="l" eaLnBrk="1" hangingPunct="1">
              <a:spcBef>
                <a:spcPts val="500"/>
              </a:spcBef>
              <a:buClr>
                <a:srgbClr val="003399"/>
              </a:buClr>
              <a:buFont typeface="Wingdings 3" pitchFamily="2" charset="2"/>
              <a:buNone/>
            </a:pPr>
            <a:endParaRPr lang="en-GB" altLang="en-IL" sz="200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500"/>
              </a:spcBef>
              <a:buClr>
                <a:srgbClr val="003399"/>
              </a:buClr>
              <a:buFont typeface="Wingdings 3" pitchFamily="2" charset="2"/>
              <a:buNone/>
            </a:pPr>
            <a:endParaRPr lang="en-GB" altLang="en-IL" sz="200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500"/>
              </a:spcBef>
              <a:buClr>
                <a:srgbClr val="003399"/>
              </a:buClr>
              <a:buFont typeface="Wingdings 3" pitchFamily="2" charset="2"/>
              <a:buNone/>
            </a:pPr>
            <a:endParaRPr lang="en-GB" altLang="en-IL" sz="200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500"/>
              </a:spcBef>
              <a:buClr>
                <a:srgbClr val="003399"/>
              </a:buClr>
              <a:buFont typeface="Wingdings 3" pitchFamily="2" charset="2"/>
              <a:buNone/>
            </a:pPr>
            <a:endParaRPr lang="en-GB" altLang="en-IL" sz="200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altLang="en-IL" sz="2000" dirty="0">
                <a:solidFill>
                  <a:srgbClr val="000000"/>
                </a:solidFill>
              </a:rPr>
              <a:t>Receiver synchronizes to the sender‘s clock</a:t>
            </a:r>
          </a:p>
          <a:p>
            <a:pPr algn="l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altLang="en-IL" sz="2000" dirty="0">
                <a:solidFill>
                  <a:srgbClr val="000000"/>
                </a:solidFill>
              </a:rPr>
              <a:t>Propagation delay </a:t>
            </a:r>
            <a:r>
              <a:rPr lang="en-GB" altLang="en-IL" sz="2000" i="1" dirty="0">
                <a:solidFill>
                  <a:srgbClr val="000000"/>
                </a:solidFill>
                <a:latin typeface="Symbol" pitchFamily="2" charset="2"/>
              </a:rPr>
              <a:t></a:t>
            </a:r>
            <a:r>
              <a:rPr lang="en-GB" altLang="en-IL" sz="2000" dirty="0">
                <a:solidFill>
                  <a:srgbClr val="000000"/>
                </a:solidFill>
              </a:rPr>
              <a:t> and clock offset </a:t>
            </a:r>
            <a:r>
              <a:rPr lang="en-GB" altLang="en-IL" sz="2000" i="1" dirty="0">
                <a:solidFill>
                  <a:srgbClr val="000000"/>
                </a:solidFill>
                <a:latin typeface="Symbol" pitchFamily="2" charset="2"/>
              </a:rPr>
              <a:t></a:t>
            </a:r>
            <a:r>
              <a:rPr lang="en-GB" altLang="en-IL" sz="2000" dirty="0">
                <a:solidFill>
                  <a:srgbClr val="000000"/>
                </a:solidFill>
              </a:rPr>
              <a:t> can be calculated</a:t>
            </a:r>
          </a:p>
          <a:p>
            <a:pPr algn="l" eaLnBrk="1" hangingPunct="1">
              <a:spcBef>
                <a:spcPts val="500"/>
              </a:spcBef>
              <a:buClr>
                <a:srgbClr val="003399"/>
              </a:buClr>
              <a:buFont typeface="Wingdings 3" pitchFamily="2" charset="2"/>
              <a:buNone/>
            </a:pPr>
            <a:endParaRPr lang="en-GB" altLang="en-IL" sz="2000" dirty="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450"/>
              </a:spcBef>
              <a:buClr>
                <a:srgbClr val="003399"/>
              </a:buClr>
              <a:buFont typeface="Wingdings 3" pitchFamily="2" charset="2"/>
              <a:buNone/>
            </a:pPr>
            <a:endParaRPr lang="en-GB" altLang="en-IL" sz="1800" dirty="0">
              <a:solidFill>
                <a:srgbClr val="000000"/>
              </a:solidFill>
            </a:endParaRPr>
          </a:p>
          <a:p>
            <a:pPr algn="l">
              <a:spcBef>
                <a:spcPts val="500"/>
              </a:spcBef>
            </a:pPr>
            <a:endParaRPr lang="en-GB" altLang="en-IL" sz="2000" dirty="0">
              <a:solidFill>
                <a:srgbClr val="000000"/>
              </a:solidFill>
            </a:endParaRPr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FBB94549-A4AC-8B40-ADCE-9D45A79708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4271963"/>
          <a:ext cx="4637087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4" imgW="71094600" imgH="18719800" progId="Equation.3">
                  <p:embed/>
                </p:oleObj>
              </mc:Choice>
              <mc:Fallback>
                <p:oleObj name="Equation" r:id="rId4" imgW="71094600" imgH="18719800" progId="Equation.3">
                  <p:embed/>
                  <p:pic>
                    <p:nvPicPr>
                      <p:cNvPr id="1026" name="Object 4">
                        <a:extLst>
                          <a:ext uri="{FF2B5EF4-FFF2-40B4-BE49-F238E27FC236}">
                            <a16:creationId xmlns:a16="http://schemas.microsoft.com/office/drawing/2014/main" id="{FBB94549-A4AC-8B40-ADCE-9D45A7970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271963"/>
                        <a:ext cx="4637087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9" name="Group 5">
            <a:extLst>
              <a:ext uri="{FF2B5EF4-FFF2-40B4-BE49-F238E27FC236}">
                <a16:creationId xmlns:a16="http://schemas.microsoft.com/office/drawing/2014/main" id="{5D26F207-15B5-5944-A55C-F32AB1BAF3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1050" y="1789114"/>
            <a:ext cx="3497263" cy="1201738"/>
            <a:chOff x="492" y="1127"/>
            <a:chExt cx="2203" cy="757"/>
          </a:xfrm>
        </p:grpSpPr>
        <p:sp>
          <p:nvSpPr>
            <p:cNvPr id="1030" name="AutoShape 4">
              <a:extLst>
                <a:ext uri="{FF2B5EF4-FFF2-40B4-BE49-F238E27FC236}">
                  <a16:creationId xmlns:a16="http://schemas.microsoft.com/office/drawing/2014/main" id="{DFE415B0-8CD3-BB44-A845-91746398133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2" y="1127"/>
              <a:ext cx="2203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Rectangle 6">
              <a:extLst>
                <a:ext uri="{FF2B5EF4-FFF2-40B4-BE49-F238E27FC236}">
                  <a16:creationId xmlns:a16="http://schemas.microsoft.com/office/drawing/2014/main" id="{779C9143-C3FF-554B-A241-39DF88754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1311"/>
              <a:ext cx="203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32" name="Rectangle 7">
              <a:extLst>
                <a:ext uri="{FF2B5EF4-FFF2-40B4-BE49-F238E27FC236}">
                  <a16:creationId xmlns:a16="http://schemas.microsoft.com/office/drawing/2014/main" id="{A130CB48-81D3-5649-80AD-C7B199DD4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1623"/>
              <a:ext cx="203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33" name="Freeform 8">
              <a:extLst>
                <a:ext uri="{FF2B5EF4-FFF2-40B4-BE49-F238E27FC236}">
                  <a16:creationId xmlns:a16="http://schemas.microsoft.com/office/drawing/2014/main" id="{AE8E3381-CE19-AE4D-8EAC-24A76E722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" y="1315"/>
              <a:ext cx="31" cy="44"/>
            </a:xfrm>
            <a:custGeom>
              <a:avLst/>
              <a:gdLst>
                <a:gd name="T0" fmla="*/ 221 w 221"/>
                <a:gd name="T1" fmla="*/ 0 h 308"/>
                <a:gd name="T2" fmla="*/ 0 w 221"/>
                <a:gd name="T3" fmla="*/ 220 h 308"/>
                <a:gd name="T4" fmla="*/ 176 w 221"/>
                <a:gd name="T5" fmla="*/ 308 h 308"/>
                <a:gd name="T6" fmla="*/ 221 w 221"/>
                <a:gd name="T7" fmla="*/ 0 h 3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8"/>
                <a:gd name="T14" fmla="*/ 221 w 221"/>
                <a:gd name="T15" fmla="*/ 308 h 3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8">
                  <a:moveTo>
                    <a:pt x="221" y="0"/>
                  </a:moveTo>
                  <a:lnTo>
                    <a:pt x="0" y="220"/>
                  </a:lnTo>
                  <a:lnTo>
                    <a:pt x="176" y="308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34" name="Freeform 9">
              <a:extLst>
                <a:ext uri="{FF2B5EF4-FFF2-40B4-BE49-F238E27FC236}">
                  <a16:creationId xmlns:a16="http://schemas.microsoft.com/office/drawing/2014/main" id="{615DEFDB-6477-BF48-947F-5E6D0B14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" y="1343"/>
              <a:ext cx="149" cy="286"/>
            </a:xfrm>
            <a:custGeom>
              <a:avLst/>
              <a:gdLst>
                <a:gd name="T0" fmla="*/ 0 w 1038"/>
                <a:gd name="T1" fmla="*/ 1976 h 2001"/>
                <a:gd name="T2" fmla="*/ 990 w 1038"/>
                <a:gd name="T3" fmla="*/ 0 h 2001"/>
                <a:gd name="T4" fmla="*/ 1038 w 1038"/>
                <a:gd name="T5" fmla="*/ 24 h 2001"/>
                <a:gd name="T6" fmla="*/ 49 w 1038"/>
                <a:gd name="T7" fmla="*/ 2001 h 2001"/>
                <a:gd name="T8" fmla="*/ 0 w 1038"/>
                <a:gd name="T9" fmla="*/ 1976 h 20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8"/>
                <a:gd name="T16" fmla="*/ 0 h 2001"/>
                <a:gd name="T17" fmla="*/ 1038 w 1038"/>
                <a:gd name="T18" fmla="*/ 2001 h 20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8" h="2001">
                  <a:moveTo>
                    <a:pt x="0" y="1976"/>
                  </a:moveTo>
                  <a:lnTo>
                    <a:pt x="990" y="0"/>
                  </a:lnTo>
                  <a:lnTo>
                    <a:pt x="1038" y="24"/>
                  </a:lnTo>
                  <a:lnTo>
                    <a:pt x="49" y="2001"/>
                  </a:lnTo>
                  <a:lnTo>
                    <a:pt x="0" y="19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35" name="Freeform 10">
              <a:extLst>
                <a:ext uri="{FF2B5EF4-FFF2-40B4-BE49-F238E27FC236}">
                  <a16:creationId xmlns:a16="http://schemas.microsoft.com/office/drawing/2014/main" id="{0CAF9C45-A841-D949-BBE6-1AA6C56D0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1583"/>
              <a:ext cx="31" cy="44"/>
            </a:xfrm>
            <a:custGeom>
              <a:avLst/>
              <a:gdLst>
                <a:gd name="T0" fmla="*/ 222 w 222"/>
                <a:gd name="T1" fmla="*/ 308 h 308"/>
                <a:gd name="T2" fmla="*/ 177 w 222"/>
                <a:gd name="T3" fmla="*/ 0 h 308"/>
                <a:gd name="T4" fmla="*/ 0 w 222"/>
                <a:gd name="T5" fmla="*/ 87 h 308"/>
                <a:gd name="T6" fmla="*/ 222 w 222"/>
                <a:gd name="T7" fmla="*/ 308 h 3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2"/>
                <a:gd name="T13" fmla="*/ 0 h 308"/>
                <a:gd name="T14" fmla="*/ 222 w 222"/>
                <a:gd name="T15" fmla="*/ 308 h 3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2" h="308">
                  <a:moveTo>
                    <a:pt x="222" y="308"/>
                  </a:moveTo>
                  <a:lnTo>
                    <a:pt x="177" y="0"/>
                  </a:lnTo>
                  <a:lnTo>
                    <a:pt x="0" y="87"/>
                  </a:lnTo>
                  <a:lnTo>
                    <a:pt x="22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36" name="Freeform 11">
              <a:extLst>
                <a:ext uri="{FF2B5EF4-FFF2-40B4-BE49-F238E27FC236}">
                  <a16:creationId xmlns:a16="http://schemas.microsoft.com/office/drawing/2014/main" id="{559E4E3B-47AE-1645-A23B-A7BEEB0F6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313"/>
              <a:ext cx="148" cy="286"/>
            </a:xfrm>
            <a:custGeom>
              <a:avLst/>
              <a:gdLst>
                <a:gd name="T0" fmla="*/ 50 w 1038"/>
                <a:gd name="T1" fmla="*/ 0 h 2002"/>
                <a:gd name="T2" fmla="*/ 1038 w 1038"/>
                <a:gd name="T3" fmla="*/ 1978 h 2002"/>
                <a:gd name="T4" fmla="*/ 990 w 1038"/>
                <a:gd name="T5" fmla="*/ 2002 h 2002"/>
                <a:gd name="T6" fmla="*/ 0 w 1038"/>
                <a:gd name="T7" fmla="*/ 25 h 2002"/>
                <a:gd name="T8" fmla="*/ 50 w 1038"/>
                <a:gd name="T9" fmla="*/ 0 h 20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8"/>
                <a:gd name="T16" fmla="*/ 0 h 2002"/>
                <a:gd name="T17" fmla="*/ 1038 w 1038"/>
                <a:gd name="T18" fmla="*/ 2002 h 20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8" h="2002">
                  <a:moveTo>
                    <a:pt x="50" y="0"/>
                  </a:moveTo>
                  <a:lnTo>
                    <a:pt x="1038" y="1978"/>
                  </a:lnTo>
                  <a:lnTo>
                    <a:pt x="990" y="2002"/>
                  </a:lnTo>
                  <a:lnTo>
                    <a:pt x="0" y="2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37" name="Rectangle 12">
              <a:extLst>
                <a:ext uri="{FF2B5EF4-FFF2-40B4-BE49-F238E27FC236}">
                  <a16:creationId xmlns:a16="http://schemas.microsoft.com/office/drawing/2014/main" id="{2DDDADB0-ACA2-2147-9580-B3EB666CB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" y="1661"/>
              <a:ext cx="10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800" i="1">
                  <a:solidFill>
                    <a:srgbClr val="000000"/>
                  </a:solidFill>
                  <a:latin typeface="Bitstream Vera Serif"/>
                </a:rPr>
                <a:t>t</a:t>
              </a:r>
              <a:endParaRPr lang="de-DE" altLang="en-IL" sz="1800"/>
            </a:p>
          </p:txBody>
        </p:sp>
        <p:sp>
          <p:nvSpPr>
            <p:cNvPr id="1038" name="Rectangle 13">
              <a:extLst>
                <a:ext uri="{FF2B5EF4-FFF2-40B4-BE49-F238E27FC236}">
                  <a16:creationId xmlns:a16="http://schemas.microsoft.com/office/drawing/2014/main" id="{FBDBBCBB-A61B-9645-A9EC-4DC209F6C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" y="1750"/>
              <a:ext cx="8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100">
                  <a:solidFill>
                    <a:srgbClr val="000000"/>
                  </a:solidFill>
                  <a:latin typeface="Bitstream Vera Serif"/>
                </a:rPr>
                <a:t>1</a:t>
              </a:r>
              <a:endParaRPr lang="de-DE" altLang="en-IL" sz="1800"/>
            </a:p>
          </p:txBody>
        </p:sp>
        <p:sp>
          <p:nvSpPr>
            <p:cNvPr id="1039" name="Rectangle 14">
              <a:extLst>
                <a:ext uri="{FF2B5EF4-FFF2-40B4-BE49-F238E27FC236}">
                  <a16:creationId xmlns:a16="http://schemas.microsoft.com/office/drawing/2014/main" id="{0B68FF31-1F11-4A43-A3BA-B5EE3F964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" y="1132"/>
              <a:ext cx="10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800" i="1">
                  <a:solidFill>
                    <a:srgbClr val="000000"/>
                  </a:solidFill>
                  <a:latin typeface="Bitstream Vera Serif"/>
                </a:rPr>
                <a:t>t</a:t>
              </a:r>
              <a:endParaRPr lang="de-DE" altLang="en-IL" sz="1800"/>
            </a:p>
          </p:txBody>
        </p:sp>
        <p:sp>
          <p:nvSpPr>
            <p:cNvPr id="1040" name="Rectangle 15">
              <a:extLst>
                <a:ext uri="{FF2B5EF4-FFF2-40B4-BE49-F238E27FC236}">
                  <a16:creationId xmlns:a16="http://schemas.microsoft.com/office/drawing/2014/main" id="{5B88E5DA-0B09-1547-AB5E-3CB9165F8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" y="1220"/>
              <a:ext cx="8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100">
                  <a:solidFill>
                    <a:srgbClr val="000000"/>
                  </a:solidFill>
                  <a:latin typeface="Bitstream Vera Serif"/>
                </a:rPr>
                <a:t>2</a:t>
              </a:r>
              <a:endParaRPr lang="de-DE" altLang="en-IL" sz="1800"/>
            </a:p>
          </p:txBody>
        </p:sp>
        <p:sp>
          <p:nvSpPr>
            <p:cNvPr id="1041" name="Rectangle 16">
              <a:extLst>
                <a:ext uri="{FF2B5EF4-FFF2-40B4-BE49-F238E27FC236}">
                  <a16:creationId xmlns:a16="http://schemas.microsoft.com/office/drawing/2014/main" id="{750DA322-45B3-9944-82EC-E8DF63C79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1132"/>
              <a:ext cx="10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800" i="1">
                  <a:solidFill>
                    <a:srgbClr val="000000"/>
                  </a:solidFill>
                  <a:latin typeface="Bitstream Vera Serif"/>
                </a:rPr>
                <a:t>t</a:t>
              </a:r>
              <a:endParaRPr lang="de-DE" altLang="en-IL" sz="1800"/>
            </a:p>
          </p:txBody>
        </p:sp>
        <p:sp>
          <p:nvSpPr>
            <p:cNvPr id="1042" name="Rectangle 17">
              <a:extLst>
                <a:ext uri="{FF2B5EF4-FFF2-40B4-BE49-F238E27FC236}">
                  <a16:creationId xmlns:a16="http://schemas.microsoft.com/office/drawing/2014/main" id="{CDD5EFD6-F39F-8C42-B6F9-3A9D5E249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220"/>
              <a:ext cx="8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100">
                  <a:solidFill>
                    <a:srgbClr val="000000"/>
                  </a:solidFill>
                  <a:latin typeface="Bitstream Vera Serif"/>
                </a:rPr>
                <a:t>3</a:t>
              </a:r>
              <a:endParaRPr lang="de-DE" altLang="en-IL" sz="1800"/>
            </a:p>
          </p:txBody>
        </p:sp>
        <p:sp>
          <p:nvSpPr>
            <p:cNvPr id="1043" name="Rectangle 18">
              <a:extLst>
                <a:ext uri="{FF2B5EF4-FFF2-40B4-BE49-F238E27FC236}">
                  <a16:creationId xmlns:a16="http://schemas.microsoft.com/office/drawing/2014/main" id="{098CDE01-8FA3-1B4A-8521-04518B288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1678"/>
              <a:ext cx="10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800" i="1">
                  <a:solidFill>
                    <a:srgbClr val="000000"/>
                  </a:solidFill>
                  <a:latin typeface="Bitstream Vera Serif"/>
                </a:rPr>
                <a:t>t</a:t>
              </a:r>
              <a:endParaRPr lang="de-DE" altLang="en-IL" sz="1800"/>
            </a:p>
          </p:txBody>
        </p:sp>
        <p:sp>
          <p:nvSpPr>
            <p:cNvPr id="1044" name="Rectangle 19">
              <a:extLst>
                <a:ext uri="{FF2B5EF4-FFF2-40B4-BE49-F238E27FC236}">
                  <a16:creationId xmlns:a16="http://schemas.microsoft.com/office/drawing/2014/main" id="{473D5806-C82B-534F-8E35-F18C7D2B2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1767"/>
              <a:ext cx="8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100">
                  <a:solidFill>
                    <a:srgbClr val="000000"/>
                  </a:solidFill>
                  <a:latin typeface="Bitstream Vera Serif"/>
                </a:rPr>
                <a:t>4</a:t>
              </a:r>
              <a:endParaRPr lang="de-DE" altLang="en-IL" sz="1800"/>
            </a:p>
          </p:txBody>
        </p:sp>
        <p:sp>
          <p:nvSpPr>
            <p:cNvPr id="1045" name="Rectangle 20">
              <a:extLst>
                <a:ext uri="{FF2B5EF4-FFF2-40B4-BE49-F238E27FC236}">
                  <a16:creationId xmlns:a16="http://schemas.microsoft.com/office/drawing/2014/main" id="{EFA3A8DB-5EFA-AC42-BD7C-4F8DEFE4B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151"/>
              <a:ext cx="6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100" i="1" dirty="0" err="1">
                  <a:solidFill>
                    <a:srgbClr val="000000"/>
                  </a:solidFill>
                  <a:latin typeface="Agfa Rotis Semi Serif"/>
                </a:rPr>
                <a:t>w</a:t>
              </a:r>
              <a:endParaRPr lang="de-DE" altLang="en-IL" sz="1800" i="1" dirty="0"/>
            </a:p>
          </p:txBody>
        </p:sp>
        <p:sp>
          <p:nvSpPr>
            <p:cNvPr id="1046" name="Rectangle 21">
              <a:extLst>
                <a:ext uri="{FF2B5EF4-FFF2-40B4-BE49-F238E27FC236}">
                  <a16:creationId xmlns:a16="http://schemas.microsoft.com/office/drawing/2014/main" id="{225B51F0-C00A-3846-B46A-C02E1CB83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697"/>
              <a:ext cx="4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100" i="1" dirty="0">
                  <a:solidFill>
                    <a:srgbClr val="000000"/>
                  </a:solidFill>
                  <a:latin typeface="Agfa Rotis Semi Serif"/>
                </a:rPr>
                <a:t>v</a:t>
              </a:r>
              <a:endParaRPr lang="de-DE" altLang="en-IL" sz="1800" i="1" dirty="0"/>
            </a:p>
          </p:txBody>
        </p:sp>
        <p:sp>
          <p:nvSpPr>
            <p:cNvPr id="1047" name="Rectangle 22">
              <a:extLst>
                <a:ext uri="{FF2B5EF4-FFF2-40B4-BE49-F238E27FC236}">
                  <a16:creationId xmlns:a16="http://schemas.microsoft.com/office/drawing/2014/main" id="{02110961-B690-5149-ADC0-943AF6217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1669"/>
              <a:ext cx="54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800" dirty="0">
                  <a:solidFill>
                    <a:srgbClr val="000000"/>
                  </a:solidFill>
                  <a:latin typeface="Agfa Rotis Semi Serif"/>
                </a:rPr>
                <a:t>Time </a:t>
              </a:r>
              <a:r>
                <a:rPr lang="de-DE" altLang="en-IL" sz="800" dirty="0" err="1">
                  <a:solidFill>
                    <a:srgbClr val="000000"/>
                  </a:solidFill>
                  <a:latin typeface="Agfa Rotis Semi Serif"/>
                </a:rPr>
                <a:t>according</a:t>
              </a:r>
              <a:endParaRPr lang="de-DE" altLang="en-IL" sz="1800" dirty="0"/>
            </a:p>
          </p:txBody>
        </p:sp>
        <p:sp>
          <p:nvSpPr>
            <p:cNvPr id="1048" name="Rectangle 23">
              <a:extLst>
                <a:ext uri="{FF2B5EF4-FFF2-40B4-BE49-F238E27FC236}">
                  <a16:creationId xmlns:a16="http://schemas.microsoft.com/office/drawing/2014/main" id="{E84FE7BB-75C1-5B49-91B8-D579F347D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1748"/>
              <a:ext cx="9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800" dirty="0" err="1">
                  <a:solidFill>
                    <a:srgbClr val="000000"/>
                  </a:solidFill>
                  <a:latin typeface="Agfa Rotis Semi Serif"/>
                </a:rPr>
                <a:t>to</a:t>
              </a:r>
              <a:r>
                <a:rPr lang="de-DE" altLang="en-IL" sz="800" dirty="0">
                  <a:solidFill>
                    <a:srgbClr val="000000"/>
                  </a:solidFill>
                  <a:latin typeface="Agfa Rotis Semi Serif"/>
                </a:rPr>
                <a:t> v</a:t>
              </a:r>
              <a:endParaRPr lang="de-DE" altLang="en-IL" sz="1800" dirty="0"/>
            </a:p>
          </p:txBody>
        </p:sp>
        <p:sp>
          <p:nvSpPr>
            <p:cNvPr id="1049" name="Freeform 24">
              <a:extLst>
                <a:ext uri="{FF2B5EF4-FFF2-40B4-BE49-F238E27FC236}">
                  <a16:creationId xmlns:a16="http://schemas.microsoft.com/office/drawing/2014/main" id="{E5B12A66-4964-9B49-9CCA-E01328067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" y="1738"/>
              <a:ext cx="28" cy="28"/>
            </a:xfrm>
            <a:custGeom>
              <a:avLst/>
              <a:gdLst>
                <a:gd name="T0" fmla="*/ 97 w 197"/>
                <a:gd name="T1" fmla="*/ 0 h 197"/>
                <a:gd name="T2" fmla="*/ 60 w 197"/>
                <a:gd name="T3" fmla="*/ 9 h 197"/>
                <a:gd name="T4" fmla="*/ 28 w 197"/>
                <a:gd name="T5" fmla="*/ 30 h 197"/>
                <a:gd name="T6" fmla="*/ 8 w 197"/>
                <a:gd name="T7" fmla="*/ 61 h 197"/>
                <a:gd name="T8" fmla="*/ 0 w 197"/>
                <a:gd name="T9" fmla="*/ 100 h 197"/>
                <a:gd name="T10" fmla="*/ 8 w 197"/>
                <a:gd name="T11" fmla="*/ 137 h 197"/>
                <a:gd name="T12" fmla="*/ 30 w 197"/>
                <a:gd name="T13" fmla="*/ 168 h 197"/>
                <a:gd name="T14" fmla="*/ 60 w 197"/>
                <a:gd name="T15" fmla="*/ 190 h 197"/>
                <a:gd name="T16" fmla="*/ 99 w 197"/>
                <a:gd name="T17" fmla="*/ 197 h 197"/>
                <a:gd name="T18" fmla="*/ 136 w 197"/>
                <a:gd name="T19" fmla="*/ 190 h 197"/>
                <a:gd name="T20" fmla="*/ 168 w 197"/>
                <a:gd name="T21" fmla="*/ 168 h 197"/>
                <a:gd name="T22" fmla="*/ 188 w 197"/>
                <a:gd name="T23" fmla="*/ 137 h 197"/>
                <a:gd name="T24" fmla="*/ 197 w 197"/>
                <a:gd name="T25" fmla="*/ 99 h 197"/>
                <a:gd name="T26" fmla="*/ 188 w 197"/>
                <a:gd name="T27" fmla="*/ 61 h 197"/>
                <a:gd name="T28" fmla="*/ 166 w 197"/>
                <a:gd name="T29" fmla="*/ 30 h 197"/>
                <a:gd name="T30" fmla="*/ 136 w 197"/>
                <a:gd name="T31" fmla="*/ 9 h 197"/>
                <a:gd name="T32" fmla="*/ 97 w 197"/>
                <a:gd name="T33" fmla="*/ 0 h 1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7"/>
                <a:gd name="T52" fmla="*/ 0 h 197"/>
                <a:gd name="T53" fmla="*/ 197 w 197"/>
                <a:gd name="T54" fmla="*/ 197 h 1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7" h="197">
                  <a:moveTo>
                    <a:pt x="97" y="0"/>
                  </a:moveTo>
                  <a:lnTo>
                    <a:pt x="60" y="9"/>
                  </a:lnTo>
                  <a:lnTo>
                    <a:pt x="28" y="30"/>
                  </a:lnTo>
                  <a:lnTo>
                    <a:pt x="8" y="61"/>
                  </a:lnTo>
                  <a:lnTo>
                    <a:pt x="0" y="100"/>
                  </a:lnTo>
                  <a:lnTo>
                    <a:pt x="8" y="137"/>
                  </a:lnTo>
                  <a:lnTo>
                    <a:pt x="30" y="168"/>
                  </a:lnTo>
                  <a:lnTo>
                    <a:pt x="60" y="190"/>
                  </a:lnTo>
                  <a:lnTo>
                    <a:pt x="99" y="197"/>
                  </a:lnTo>
                  <a:lnTo>
                    <a:pt x="136" y="190"/>
                  </a:lnTo>
                  <a:lnTo>
                    <a:pt x="168" y="168"/>
                  </a:lnTo>
                  <a:lnTo>
                    <a:pt x="188" y="137"/>
                  </a:lnTo>
                  <a:lnTo>
                    <a:pt x="197" y="99"/>
                  </a:lnTo>
                  <a:lnTo>
                    <a:pt x="188" y="61"/>
                  </a:lnTo>
                  <a:lnTo>
                    <a:pt x="166" y="30"/>
                  </a:lnTo>
                  <a:lnTo>
                    <a:pt x="136" y="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50" name="Rectangle 25">
              <a:extLst>
                <a:ext uri="{FF2B5EF4-FFF2-40B4-BE49-F238E27FC236}">
                  <a16:creationId xmlns:a16="http://schemas.microsoft.com/office/drawing/2014/main" id="{7A71BD79-90B7-CC42-B45C-DD35389AC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" y="1748"/>
              <a:ext cx="290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51" name="Freeform 26">
              <a:extLst>
                <a:ext uri="{FF2B5EF4-FFF2-40B4-BE49-F238E27FC236}">
                  <a16:creationId xmlns:a16="http://schemas.microsoft.com/office/drawing/2014/main" id="{16D5C374-13AE-A447-90F6-CFC30BB16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1738"/>
              <a:ext cx="28" cy="28"/>
            </a:xfrm>
            <a:custGeom>
              <a:avLst/>
              <a:gdLst>
                <a:gd name="T0" fmla="*/ 99 w 198"/>
                <a:gd name="T1" fmla="*/ 197 h 197"/>
                <a:gd name="T2" fmla="*/ 136 w 198"/>
                <a:gd name="T3" fmla="*/ 189 h 197"/>
                <a:gd name="T4" fmla="*/ 168 w 198"/>
                <a:gd name="T5" fmla="*/ 168 h 197"/>
                <a:gd name="T6" fmla="*/ 189 w 198"/>
                <a:gd name="T7" fmla="*/ 136 h 197"/>
                <a:gd name="T8" fmla="*/ 198 w 198"/>
                <a:gd name="T9" fmla="*/ 99 h 197"/>
                <a:gd name="T10" fmla="*/ 189 w 198"/>
                <a:gd name="T11" fmla="*/ 60 h 197"/>
                <a:gd name="T12" fmla="*/ 167 w 198"/>
                <a:gd name="T13" fmla="*/ 30 h 197"/>
                <a:gd name="T14" fmla="*/ 136 w 198"/>
                <a:gd name="T15" fmla="*/ 8 h 197"/>
                <a:gd name="T16" fmla="*/ 98 w 198"/>
                <a:gd name="T17" fmla="*/ 0 h 197"/>
                <a:gd name="T18" fmla="*/ 61 w 198"/>
                <a:gd name="T19" fmla="*/ 8 h 197"/>
                <a:gd name="T20" fmla="*/ 29 w 198"/>
                <a:gd name="T21" fmla="*/ 30 h 197"/>
                <a:gd name="T22" fmla="*/ 8 w 198"/>
                <a:gd name="T23" fmla="*/ 60 h 197"/>
                <a:gd name="T24" fmla="*/ 0 w 198"/>
                <a:gd name="T25" fmla="*/ 99 h 197"/>
                <a:gd name="T26" fmla="*/ 8 w 198"/>
                <a:gd name="T27" fmla="*/ 136 h 197"/>
                <a:gd name="T28" fmla="*/ 30 w 198"/>
                <a:gd name="T29" fmla="*/ 168 h 197"/>
                <a:gd name="T30" fmla="*/ 61 w 198"/>
                <a:gd name="T31" fmla="*/ 189 h 197"/>
                <a:gd name="T32" fmla="*/ 99 w 198"/>
                <a:gd name="T33" fmla="*/ 197 h 1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8"/>
                <a:gd name="T52" fmla="*/ 0 h 197"/>
                <a:gd name="T53" fmla="*/ 198 w 198"/>
                <a:gd name="T54" fmla="*/ 197 h 1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8" h="197">
                  <a:moveTo>
                    <a:pt x="99" y="197"/>
                  </a:moveTo>
                  <a:lnTo>
                    <a:pt x="136" y="189"/>
                  </a:lnTo>
                  <a:lnTo>
                    <a:pt x="168" y="168"/>
                  </a:lnTo>
                  <a:lnTo>
                    <a:pt x="189" y="136"/>
                  </a:lnTo>
                  <a:lnTo>
                    <a:pt x="198" y="99"/>
                  </a:lnTo>
                  <a:lnTo>
                    <a:pt x="189" y="60"/>
                  </a:lnTo>
                  <a:lnTo>
                    <a:pt x="167" y="30"/>
                  </a:lnTo>
                  <a:lnTo>
                    <a:pt x="136" y="8"/>
                  </a:lnTo>
                  <a:lnTo>
                    <a:pt x="98" y="0"/>
                  </a:lnTo>
                  <a:lnTo>
                    <a:pt x="61" y="8"/>
                  </a:lnTo>
                  <a:lnTo>
                    <a:pt x="29" y="30"/>
                  </a:lnTo>
                  <a:lnTo>
                    <a:pt x="8" y="60"/>
                  </a:lnTo>
                  <a:lnTo>
                    <a:pt x="0" y="99"/>
                  </a:lnTo>
                  <a:lnTo>
                    <a:pt x="8" y="136"/>
                  </a:lnTo>
                  <a:lnTo>
                    <a:pt x="30" y="168"/>
                  </a:lnTo>
                  <a:lnTo>
                    <a:pt x="61" y="189"/>
                  </a:lnTo>
                  <a:lnTo>
                    <a:pt x="99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52" name="Rectangle 27">
              <a:extLst>
                <a:ext uri="{FF2B5EF4-FFF2-40B4-BE49-F238E27FC236}">
                  <a16:creationId xmlns:a16="http://schemas.microsoft.com/office/drawing/2014/main" id="{D1F18BA0-8C2B-904B-8D75-48D214473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1748"/>
              <a:ext cx="290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53" name="Rectangle 28">
              <a:extLst>
                <a:ext uri="{FF2B5EF4-FFF2-40B4-BE49-F238E27FC236}">
                  <a16:creationId xmlns:a16="http://schemas.microsoft.com/office/drawing/2014/main" id="{E5300CEA-9560-8D41-B155-07D6253D2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1375"/>
              <a:ext cx="3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800">
                  <a:solidFill>
                    <a:srgbClr val="000000"/>
                  </a:solidFill>
                  <a:latin typeface="Agfa Rotis Semi Serif"/>
                </a:rPr>
                <a:t>Request </a:t>
              </a:r>
              <a:endParaRPr lang="de-DE" altLang="en-IL" sz="1800"/>
            </a:p>
          </p:txBody>
        </p:sp>
        <p:sp>
          <p:nvSpPr>
            <p:cNvPr id="1054" name="Rectangle 29">
              <a:extLst>
                <a:ext uri="{FF2B5EF4-FFF2-40B4-BE49-F238E27FC236}">
                  <a16:creationId xmlns:a16="http://schemas.microsoft.com/office/drawing/2014/main" id="{27FCC616-E80C-2C44-81A9-8D40646F3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1450"/>
              <a:ext cx="1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800" dirty="0" err="1">
                  <a:solidFill>
                    <a:srgbClr val="000000"/>
                  </a:solidFill>
                  <a:latin typeface="Agfa Rotis Semi Serif"/>
                </a:rPr>
                <a:t>from</a:t>
              </a:r>
              <a:r>
                <a:rPr lang="de-DE" altLang="en-IL" sz="800" dirty="0">
                  <a:solidFill>
                    <a:srgbClr val="000000"/>
                  </a:solidFill>
                  <a:latin typeface="Agfa Rotis Semi Serif"/>
                </a:rPr>
                <a:t> v</a:t>
              </a:r>
              <a:endParaRPr lang="de-DE" altLang="en-IL" sz="1800" dirty="0"/>
            </a:p>
          </p:txBody>
        </p:sp>
        <p:sp>
          <p:nvSpPr>
            <p:cNvPr id="1055" name="Rectangle 30">
              <a:extLst>
                <a:ext uri="{FF2B5EF4-FFF2-40B4-BE49-F238E27FC236}">
                  <a16:creationId xmlns:a16="http://schemas.microsoft.com/office/drawing/2014/main" id="{1F3F5FE7-B47E-614A-B50E-C3FC41367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1370"/>
              <a:ext cx="32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000">
                  <a:solidFill>
                    <a:srgbClr val="000000"/>
                  </a:solidFill>
                  <a:latin typeface="Agfa Rotis Semi Serif"/>
                </a:rPr>
                <a:t>Answer </a:t>
              </a:r>
              <a:endParaRPr lang="de-DE" altLang="en-IL" sz="1800"/>
            </a:p>
          </p:txBody>
        </p:sp>
        <p:sp>
          <p:nvSpPr>
            <p:cNvPr id="1056" name="Rectangle 31">
              <a:extLst>
                <a:ext uri="{FF2B5EF4-FFF2-40B4-BE49-F238E27FC236}">
                  <a16:creationId xmlns:a16="http://schemas.microsoft.com/office/drawing/2014/main" id="{F2F0B1DE-BAF6-A947-9AF2-9FD7679E7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" y="1457"/>
              <a:ext cx="23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000" dirty="0" err="1">
                  <a:solidFill>
                    <a:srgbClr val="000000"/>
                  </a:solidFill>
                  <a:latin typeface="Agfa Rotis Semi Serif"/>
                </a:rPr>
                <a:t>from</a:t>
              </a:r>
              <a:r>
                <a:rPr lang="de-DE" altLang="en-IL" sz="1000" dirty="0">
                  <a:solidFill>
                    <a:srgbClr val="000000"/>
                  </a:solidFill>
                  <a:latin typeface="Agfa Rotis Semi Serif"/>
                </a:rPr>
                <a:t> </a:t>
              </a:r>
              <a:r>
                <a:rPr lang="de-DE" altLang="en-IL" sz="1000" dirty="0" err="1">
                  <a:solidFill>
                    <a:srgbClr val="000000"/>
                  </a:solidFill>
                  <a:latin typeface="Agfa Rotis Semi Serif"/>
                </a:rPr>
                <a:t>w</a:t>
              </a:r>
              <a:endParaRPr lang="de-DE" altLang="en-IL" sz="1800" dirty="0"/>
            </a:p>
          </p:txBody>
        </p:sp>
        <p:sp>
          <p:nvSpPr>
            <p:cNvPr id="1057" name="Rectangle 32">
              <a:extLst>
                <a:ext uri="{FF2B5EF4-FFF2-40B4-BE49-F238E27FC236}">
                  <a16:creationId xmlns:a16="http://schemas.microsoft.com/office/drawing/2014/main" id="{DD531F12-6EED-7D4F-A098-2611B39B2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" y="1131"/>
              <a:ext cx="41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800" dirty="0">
                  <a:solidFill>
                    <a:srgbClr val="000000"/>
                  </a:solidFill>
                  <a:latin typeface="Agfa Rotis Semi Serif"/>
                </a:rPr>
                <a:t>Time </a:t>
              </a:r>
              <a:r>
                <a:rPr lang="de-DE" altLang="en-IL" sz="800" dirty="0" err="1">
                  <a:solidFill>
                    <a:srgbClr val="000000"/>
                  </a:solidFill>
                  <a:latin typeface="Agfa Rotis Semi Serif"/>
                </a:rPr>
                <a:t>according</a:t>
              </a:r>
              <a:r>
                <a:rPr lang="de-DE" altLang="en-IL" sz="800" dirty="0">
                  <a:solidFill>
                    <a:srgbClr val="000000"/>
                  </a:solidFill>
                  <a:latin typeface="Agfa Rotis Semi Serif"/>
                </a:rPr>
                <a:t> </a:t>
              </a:r>
              <a:endParaRPr lang="de-DE" altLang="en-IL" sz="1800" dirty="0"/>
            </a:p>
          </p:txBody>
        </p:sp>
        <p:sp>
          <p:nvSpPr>
            <p:cNvPr id="1058" name="Rectangle 33">
              <a:extLst>
                <a:ext uri="{FF2B5EF4-FFF2-40B4-BE49-F238E27FC236}">
                  <a16:creationId xmlns:a16="http://schemas.microsoft.com/office/drawing/2014/main" id="{92ED7D48-4D8A-154E-91E1-99C1BF59C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" y="1202"/>
              <a:ext cx="13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800" dirty="0">
                  <a:solidFill>
                    <a:srgbClr val="000000"/>
                  </a:solidFill>
                  <a:latin typeface="Agfa Rotis Semi Serif"/>
                </a:rPr>
                <a:t> </a:t>
              </a:r>
              <a:r>
                <a:rPr lang="de-DE" altLang="en-IL" sz="800" dirty="0" err="1">
                  <a:solidFill>
                    <a:srgbClr val="000000"/>
                  </a:solidFill>
                  <a:latin typeface="Agfa Rotis Semi Serif"/>
                </a:rPr>
                <a:t>to</a:t>
              </a:r>
              <a:r>
                <a:rPr lang="de-DE" altLang="en-IL" sz="800" dirty="0">
                  <a:solidFill>
                    <a:srgbClr val="000000"/>
                  </a:solidFill>
                  <a:latin typeface="Agfa Rotis Semi Serif"/>
                </a:rPr>
                <a:t> </a:t>
              </a:r>
              <a:r>
                <a:rPr lang="de-DE" altLang="en-IL" sz="800" dirty="0" err="1">
                  <a:solidFill>
                    <a:srgbClr val="000000"/>
                  </a:solidFill>
                  <a:latin typeface="Agfa Rotis Semi Serif"/>
                </a:rPr>
                <a:t>w</a:t>
              </a:r>
              <a:endParaRPr lang="de-DE" altLang="en-IL" sz="1800" dirty="0"/>
            </a:p>
          </p:txBody>
        </p:sp>
        <p:sp>
          <p:nvSpPr>
            <p:cNvPr id="1059" name="Freeform 34">
              <a:extLst>
                <a:ext uri="{FF2B5EF4-FFF2-40B4-BE49-F238E27FC236}">
                  <a16:creationId xmlns:a16="http://schemas.microsoft.com/office/drawing/2014/main" id="{C3560931-FF8D-1E48-928B-1D085FE7F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1191"/>
              <a:ext cx="28" cy="28"/>
            </a:xfrm>
            <a:custGeom>
              <a:avLst/>
              <a:gdLst>
                <a:gd name="T0" fmla="*/ 97 w 197"/>
                <a:gd name="T1" fmla="*/ 0 h 197"/>
                <a:gd name="T2" fmla="*/ 60 w 197"/>
                <a:gd name="T3" fmla="*/ 8 h 197"/>
                <a:gd name="T4" fmla="*/ 28 w 197"/>
                <a:gd name="T5" fmla="*/ 29 h 197"/>
                <a:gd name="T6" fmla="*/ 7 w 197"/>
                <a:gd name="T7" fmla="*/ 61 h 197"/>
                <a:gd name="T8" fmla="*/ 0 w 197"/>
                <a:gd name="T9" fmla="*/ 99 h 197"/>
                <a:gd name="T10" fmla="*/ 7 w 197"/>
                <a:gd name="T11" fmla="*/ 136 h 197"/>
                <a:gd name="T12" fmla="*/ 29 w 197"/>
                <a:gd name="T13" fmla="*/ 167 h 197"/>
                <a:gd name="T14" fmla="*/ 60 w 197"/>
                <a:gd name="T15" fmla="*/ 189 h 197"/>
                <a:gd name="T16" fmla="*/ 98 w 197"/>
                <a:gd name="T17" fmla="*/ 197 h 197"/>
                <a:gd name="T18" fmla="*/ 135 w 197"/>
                <a:gd name="T19" fmla="*/ 189 h 197"/>
                <a:gd name="T20" fmla="*/ 167 w 197"/>
                <a:gd name="T21" fmla="*/ 167 h 197"/>
                <a:gd name="T22" fmla="*/ 188 w 197"/>
                <a:gd name="T23" fmla="*/ 136 h 197"/>
                <a:gd name="T24" fmla="*/ 197 w 197"/>
                <a:gd name="T25" fmla="*/ 98 h 197"/>
                <a:gd name="T26" fmla="*/ 188 w 197"/>
                <a:gd name="T27" fmla="*/ 61 h 197"/>
                <a:gd name="T28" fmla="*/ 166 w 197"/>
                <a:gd name="T29" fmla="*/ 29 h 197"/>
                <a:gd name="T30" fmla="*/ 135 w 197"/>
                <a:gd name="T31" fmla="*/ 8 h 197"/>
                <a:gd name="T32" fmla="*/ 97 w 197"/>
                <a:gd name="T33" fmla="*/ 0 h 1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7"/>
                <a:gd name="T52" fmla="*/ 0 h 197"/>
                <a:gd name="T53" fmla="*/ 197 w 197"/>
                <a:gd name="T54" fmla="*/ 197 h 1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7" h="197">
                  <a:moveTo>
                    <a:pt x="97" y="0"/>
                  </a:moveTo>
                  <a:lnTo>
                    <a:pt x="60" y="8"/>
                  </a:lnTo>
                  <a:lnTo>
                    <a:pt x="28" y="29"/>
                  </a:lnTo>
                  <a:lnTo>
                    <a:pt x="7" y="61"/>
                  </a:lnTo>
                  <a:lnTo>
                    <a:pt x="0" y="99"/>
                  </a:lnTo>
                  <a:lnTo>
                    <a:pt x="7" y="136"/>
                  </a:lnTo>
                  <a:lnTo>
                    <a:pt x="29" y="167"/>
                  </a:lnTo>
                  <a:lnTo>
                    <a:pt x="60" y="189"/>
                  </a:lnTo>
                  <a:lnTo>
                    <a:pt x="98" y="197"/>
                  </a:lnTo>
                  <a:lnTo>
                    <a:pt x="135" y="189"/>
                  </a:lnTo>
                  <a:lnTo>
                    <a:pt x="167" y="167"/>
                  </a:lnTo>
                  <a:lnTo>
                    <a:pt x="188" y="136"/>
                  </a:lnTo>
                  <a:lnTo>
                    <a:pt x="197" y="98"/>
                  </a:lnTo>
                  <a:lnTo>
                    <a:pt x="188" y="61"/>
                  </a:lnTo>
                  <a:lnTo>
                    <a:pt x="166" y="29"/>
                  </a:lnTo>
                  <a:lnTo>
                    <a:pt x="135" y="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60" name="Rectangle 35">
              <a:extLst>
                <a:ext uri="{FF2B5EF4-FFF2-40B4-BE49-F238E27FC236}">
                  <a16:creationId xmlns:a16="http://schemas.microsoft.com/office/drawing/2014/main" id="{FED113EA-2FD9-7043-9F7F-CBA026FC9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1201"/>
              <a:ext cx="13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61" name="Freeform 36">
              <a:extLst>
                <a:ext uri="{FF2B5EF4-FFF2-40B4-BE49-F238E27FC236}">
                  <a16:creationId xmlns:a16="http://schemas.microsoft.com/office/drawing/2014/main" id="{EDD30DA6-5513-7B40-90AD-5F3E2D648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1191"/>
              <a:ext cx="28" cy="28"/>
            </a:xfrm>
            <a:custGeom>
              <a:avLst/>
              <a:gdLst>
                <a:gd name="T0" fmla="*/ 99 w 198"/>
                <a:gd name="T1" fmla="*/ 197 h 197"/>
                <a:gd name="T2" fmla="*/ 136 w 198"/>
                <a:gd name="T3" fmla="*/ 188 h 197"/>
                <a:gd name="T4" fmla="*/ 168 w 198"/>
                <a:gd name="T5" fmla="*/ 167 h 197"/>
                <a:gd name="T6" fmla="*/ 189 w 198"/>
                <a:gd name="T7" fmla="*/ 135 h 197"/>
                <a:gd name="T8" fmla="*/ 198 w 198"/>
                <a:gd name="T9" fmla="*/ 98 h 197"/>
                <a:gd name="T10" fmla="*/ 189 w 198"/>
                <a:gd name="T11" fmla="*/ 60 h 197"/>
                <a:gd name="T12" fmla="*/ 167 w 198"/>
                <a:gd name="T13" fmla="*/ 29 h 197"/>
                <a:gd name="T14" fmla="*/ 136 w 198"/>
                <a:gd name="T15" fmla="*/ 7 h 197"/>
                <a:gd name="T16" fmla="*/ 98 w 198"/>
                <a:gd name="T17" fmla="*/ 0 h 197"/>
                <a:gd name="T18" fmla="*/ 61 w 198"/>
                <a:gd name="T19" fmla="*/ 7 h 197"/>
                <a:gd name="T20" fmla="*/ 29 w 198"/>
                <a:gd name="T21" fmla="*/ 29 h 197"/>
                <a:gd name="T22" fmla="*/ 8 w 198"/>
                <a:gd name="T23" fmla="*/ 60 h 197"/>
                <a:gd name="T24" fmla="*/ 0 w 198"/>
                <a:gd name="T25" fmla="*/ 98 h 197"/>
                <a:gd name="T26" fmla="*/ 8 w 198"/>
                <a:gd name="T27" fmla="*/ 135 h 197"/>
                <a:gd name="T28" fmla="*/ 30 w 198"/>
                <a:gd name="T29" fmla="*/ 167 h 197"/>
                <a:gd name="T30" fmla="*/ 61 w 198"/>
                <a:gd name="T31" fmla="*/ 188 h 197"/>
                <a:gd name="T32" fmla="*/ 99 w 198"/>
                <a:gd name="T33" fmla="*/ 197 h 1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8"/>
                <a:gd name="T52" fmla="*/ 0 h 197"/>
                <a:gd name="T53" fmla="*/ 198 w 198"/>
                <a:gd name="T54" fmla="*/ 197 h 1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8" h="197">
                  <a:moveTo>
                    <a:pt x="99" y="197"/>
                  </a:moveTo>
                  <a:lnTo>
                    <a:pt x="136" y="188"/>
                  </a:lnTo>
                  <a:lnTo>
                    <a:pt x="168" y="167"/>
                  </a:lnTo>
                  <a:lnTo>
                    <a:pt x="189" y="135"/>
                  </a:lnTo>
                  <a:lnTo>
                    <a:pt x="198" y="98"/>
                  </a:lnTo>
                  <a:lnTo>
                    <a:pt x="189" y="60"/>
                  </a:lnTo>
                  <a:lnTo>
                    <a:pt x="167" y="29"/>
                  </a:lnTo>
                  <a:lnTo>
                    <a:pt x="136" y="7"/>
                  </a:lnTo>
                  <a:lnTo>
                    <a:pt x="98" y="0"/>
                  </a:lnTo>
                  <a:lnTo>
                    <a:pt x="61" y="7"/>
                  </a:lnTo>
                  <a:lnTo>
                    <a:pt x="29" y="29"/>
                  </a:lnTo>
                  <a:lnTo>
                    <a:pt x="8" y="60"/>
                  </a:lnTo>
                  <a:lnTo>
                    <a:pt x="0" y="98"/>
                  </a:lnTo>
                  <a:lnTo>
                    <a:pt x="8" y="135"/>
                  </a:lnTo>
                  <a:lnTo>
                    <a:pt x="30" y="167"/>
                  </a:lnTo>
                  <a:lnTo>
                    <a:pt x="61" y="188"/>
                  </a:lnTo>
                  <a:lnTo>
                    <a:pt x="99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62" name="Rectangle 37">
              <a:extLst>
                <a:ext uri="{FF2B5EF4-FFF2-40B4-BE49-F238E27FC236}">
                  <a16:creationId xmlns:a16="http://schemas.microsoft.com/office/drawing/2014/main" id="{3D309839-39C8-7A4B-B600-87BBA414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1201"/>
              <a:ext cx="13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</p:grpSp>
    </p:spTree>
    <p:extLst>
      <p:ext uri="{BB962C8B-B14F-4D97-AF65-F5344CB8AC3E}">
        <p14:creationId xmlns:p14="http://schemas.microsoft.com/office/powerpoint/2010/main" val="1221764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Life is not just Black and White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7565" y="1228800"/>
            <a:ext cx="6444716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u="sng" kern="0" dirty="0">
                <a:latin typeface="Calibri" pitchFamily="34" charset="0"/>
              </a:rPr>
              <a:t>The plan for the current week </a:t>
            </a:r>
            <a:r>
              <a:rPr lang="en-US" kern="0" dirty="0">
                <a:latin typeface="Calibri" pitchFamily="34" charset="0"/>
              </a:rPr>
              <a:t>: 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- </a:t>
            </a:r>
            <a:r>
              <a:rPr lang="en-US" kern="0" dirty="0">
                <a:latin typeface="Calibri" pitchFamily="34" charset="0"/>
              </a:rPr>
              <a:t>Make use of assumed bounds on 		end-to-end communication (</a:t>
            </a:r>
            <a:r>
              <a:rPr lang="en-US" i="1" kern="0" dirty="0">
                <a:latin typeface="Calibri" pitchFamily="34" charset="0"/>
              </a:rPr>
              <a:t>d</a:t>
            </a:r>
            <a:r>
              <a:rPr lang="en-US" kern="0" dirty="0">
                <a:latin typeface="Calibri" pitchFamily="34" charset="0"/>
              </a:rPr>
              <a:t>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Extend SMP simulations to cover Crash Faults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Define TMP (Timed Messages Passing)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Limit AMP using local hardware clocks </a:t>
            </a:r>
            <a:endParaRPr lang="de-CH" sz="16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600" kern="0" dirty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Prove last week’s results in TMP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30C464-1D30-214F-9AAF-059440C38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2204864"/>
            <a:ext cx="2663788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Calibri" pitchFamily="34" charset="0"/>
              </a:rPr>
              <a:t>(Clean)</a:t>
            </a:r>
            <a:r>
              <a:rPr lang="en-US" dirty="0">
                <a:latin typeface="Calibri" pitchFamily="34" charset="0"/>
              </a:rPr>
              <a:t> Crash Faults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49857" y="1228800"/>
            <a:ext cx="7186113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A </a:t>
            </a:r>
            <a:r>
              <a:rPr lang="de-CH" kern="0" dirty="0" err="1">
                <a:latin typeface="Calibri" pitchFamily="34" charset="0"/>
              </a:rPr>
              <a:t>failed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node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stops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executing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algorithm</a:t>
            </a:r>
            <a:r>
              <a:rPr lang="de-CH" kern="0" dirty="0">
                <a:latin typeface="Calibri" pitchFamily="34" charset="0"/>
              </a:rPr>
              <a:t>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- FSM </a:t>
            </a:r>
            <a:r>
              <a:rPr lang="de-CH" kern="0" dirty="0" err="1">
                <a:latin typeface="Calibri" pitchFamily="34" charset="0"/>
              </a:rPr>
              <a:t>stops</a:t>
            </a:r>
            <a:r>
              <a:rPr lang="de-CH" kern="0" dirty="0">
                <a:latin typeface="Calibri" pitchFamily="34" charset="0"/>
              </a:rPr>
              <a:t>. </a:t>
            </a:r>
            <a:r>
              <a:rPr lang="de-CH" kern="0" dirty="0" err="1">
                <a:latin typeface="Calibri" pitchFamily="34" charset="0"/>
              </a:rPr>
              <a:t>No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further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progress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- </a:t>
            </a:r>
            <a:r>
              <a:rPr lang="de-CH" kern="0" dirty="0" err="1">
                <a:latin typeface="Calibri" pitchFamily="34" charset="0"/>
              </a:rPr>
              <a:t>If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crashed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during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computation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some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subset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of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messages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may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be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sent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- All </a:t>
            </a:r>
            <a:r>
              <a:rPr lang="de-CH" kern="0" dirty="0" err="1">
                <a:latin typeface="Calibri" pitchFamily="34" charset="0"/>
              </a:rPr>
              <a:t>sent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messages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are</a:t>
            </a:r>
            <a:r>
              <a:rPr lang="de-CH" kern="0" dirty="0">
                <a:latin typeface="Calibri" pitchFamily="34" charset="0"/>
              </a:rPr>
              <a:t> valid </a:t>
            </a:r>
            <a:r>
              <a:rPr lang="de-CH" kern="0" dirty="0" err="1">
                <a:latin typeface="Calibri" pitchFamily="34" charset="0"/>
              </a:rPr>
              <a:t>messages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SMP: </a:t>
            </a:r>
            <a:r>
              <a:rPr lang="de-CH" kern="0" dirty="0" err="1">
                <a:latin typeface="Calibri" pitchFamily="34" charset="0"/>
              </a:rPr>
              <a:t>subset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of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messages</a:t>
            </a:r>
            <a:r>
              <a:rPr lang="de-CH" kern="0" dirty="0">
                <a:latin typeface="Calibri" pitchFamily="34" charset="0"/>
              </a:rPr>
              <a:t> in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round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failed</a:t>
            </a:r>
            <a:r>
              <a:rPr lang="de-CH" kern="0" dirty="0">
                <a:latin typeface="Calibri" pitchFamily="34" charset="0"/>
              </a:rPr>
              <a:t>. </a:t>
            </a:r>
            <a:r>
              <a:rPr lang="de-CH" kern="0" dirty="0" err="1">
                <a:latin typeface="Calibri" pitchFamily="34" charset="0"/>
              </a:rPr>
              <a:t>No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future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actions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AMP: </a:t>
            </a:r>
            <a:r>
              <a:rPr lang="de-CH" kern="0" dirty="0" err="1">
                <a:latin typeface="Calibri" pitchFamily="34" charset="0"/>
              </a:rPr>
              <a:t>subset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of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messages</a:t>
            </a:r>
            <a:r>
              <a:rPr lang="de-CH" kern="0" dirty="0">
                <a:latin typeface="Calibri" pitchFamily="34" charset="0"/>
              </a:rPr>
              <a:t> at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point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failed</a:t>
            </a:r>
            <a:r>
              <a:rPr lang="de-CH" kern="0" dirty="0">
                <a:latin typeface="Calibri" pitchFamily="34" charset="0"/>
              </a:rPr>
              <a:t>. </a:t>
            </a:r>
            <a:r>
              <a:rPr lang="de-CH" kern="0" dirty="0" err="1">
                <a:latin typeface="Calibri" pitchFamily="34" charset="0"/>
              </a:rPr>
              <a:t>No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future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actions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6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(TMP: </a:t>
            </a:r>
            <a:r>
              <a:rPr lang="de-CH" kern="0" dirty="0" err="1">
                <a:latin typeface="Calibri" pitchFamily="34" charset="0"/>
              </a:rPr>
              <a:t>similar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to</a:t>
            </a:r>
            <a:r>
              <a:rPr lang="de-CH" kern="0" dirty="0">
                <a:latin typeface="Calibri" pitchFamily="34" charset="0"/>
              </a:rPr>
              <a:t> AMP)</a:t>
            </a:r>
            <a:endParaRPr lang="en-US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9D95C3-BC3F-6F44-B3FF-55C8EDA8F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6040" y="5689532"/>
            <a:ext cx="1168468" cy="1168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EA77FA-EB4E-0444-8DC2-6CB0A53B1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1547664" cy="580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Detecting Crash Faults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124744"/>
            <a:ext cx="8064636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SMP: not </a:t>
            </a:r>
            <a:r>
              <a:rPr lang="de-CH" kern="0" dirty="0" err="1">
                <a:latin typeface="Calibri" pitchFamily="34" charset="0"/>
              </a:rPr>
              <a:t>receiving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messages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that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should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have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arrived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AMP:  </a:t>
            </a:r>
            <a:r>
              <a:rPr lang="de-CH" kern="0" dirty="0" err="1">
                <a:latin typeface="Calibri" pitchFamily="34" charset="0"/>
              </a:rPr>
              <a:t>no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way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to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detect</a:t>
            </a:r>
            <a:r>
              <a:rPr lang="de-CH" kern="0" dirty="0">
                <a:latin typeface="Calibri" pitchFamily="34" charset="0"/>
              </a:rPr>
              <a:t> 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(</a:t>
            </a:r>
            <a:r>
              <a:rPr lang="de-CH" kern="0" dirty="0" err="1">
                <a:latin typeface="Calibri" pitchFamily="34" charset="0"/>
              </a:rPr>
              <a:t>as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we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discuss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later</a:t>
            </a:r>
            <a:r>
              <a:rPr lang="de-CH" kern="0" dirty="0">
                <a:latin typeface="Calibri" pitchFamily="34" charset="0"/>
              </a:rPr>
              <a:t> on)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TMP:  </a:t>
            </a:r>
            <a:r>
              <a:rPr lang="de-CH" kern="0" dirty="0" err="1">
                <a:latin typeface="Calibri" pitchFamily="34" charset="0"/>
              </a:rPr>
              <a:t>how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to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tell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that</a:t>
            </a:r>
            <a:r>
              <a:rPr lang="de-CH" kern="0" dirty="0">
                <a:latin typeface="Calibri" pitchFamily="34" charset="0"/>
              </a:rPr>
              <a:t> 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a </a:t>
            </a:r>
            <a:r>
              <a:rPr lang="de-CH" kern="0" dirty="0" err="1">
                <a:latin typeface="Calibri" pitchFamily="34" charset="0"/>
              </a:rPr>
              <a:t>message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we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expect</a:t>
            </a:r>
            <a:r>
              <a:rPr lang="de-CH" kern="0" dirty="0">
                <a:latin typeface="Calibri" pitchFamily="34" charset="0"/>
              </a:rPr>
              <a:t> 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 err="1">
                <a:latin typeface="Calibri" pitchFamily="34" charset="0"/>
              </a:rPr>
              <a:t>to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receive</a:t>
            </a:r>
            <a:r>
              <a:rPr lang="de-CH" kern="0" dirty="0">
                <a:latin typeface="Calibri" pitchFamily="34" charset="0"/>
              </a:rPr>
              <a:t> will </a:t>
            </a:r>
            <a:r>
              <a:rPr lang="de-CH" b="1" u="sng" kern="0" dirty="0" err="1">
                <a:latin typeface="Calibri" pitchFamily="34" charset="0"/>
              </a:rPr>
              <a:t>never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arrive</a:t>
            </a:r>
            <a:r>
              <a:rPr lang="de-CH" kern="0" dirty="0">
                <a:latin typeface="Calibri" pitchFamily="34" charset="0"/>
              </a:rPr>
              <a:t> !!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7AA40-A7E0-9046-994E-6A9CFC75F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38" y="2162194"/>
            <a:ext cx="2852286" cy="457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2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Simple SMP detection algorithm (𝔸)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124744"/>
            <a:ext cx="8100640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SMP: </a:t>
            </a:r>
            <a:r>
              <a:rPr lang="de-CH" kern="0" dirty="0" err="1">
                <a:latin typeface="Calibri" pitchFamily="34" charset="0"/>
              </a:rPr>
              <a:t>Detection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whether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node</a:t>
            </a:r>
            <a:r>
              <a:rPr lang="de-CH" kern="0" dirty="0">
                <a:latin typeface="Calibri" pitchFamily="34" charset="0"/>
              </a:rPr>
              <a:t>, </a:t>
            </a:r>
            <a:r>
              <a:rPr lang="de-CH" i="1" kern="0" dirty="0" err="1">
                <a:latin typeface="Calibri" pitchFamily="34" charset="0"/>
              </a:rPr>
              <a:t>w</a:t>
            </a:r>
            <a:r>
              <a:rPr lang="de-CH" kern="0" dirty="0">
                <a:latin typeface="Calibri" pitchFamily="34" charset="0"/>
              </a:rPr>
              <a:t>, </a:t>
            </a:r>
            <a:r>
              <a:rPr lang="de-CH" kern="0" dirty="0" err="1">
                <a:latin typeface="Calibri" pitchFamily="34" charset="0"/>
              </a:rPr>
              <a:t>succeeds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sending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its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message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when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its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input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is</a:t>
            </a:r>
            <a:r>
              <a:rPr lang="de-CH" kern="0" dirty="0">
                <a:latin typeface="Calibri" pitchFamily="34" charset="0"/>
              </a:rPr>
              <a:t> 1. 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Round 1: Node w sends 1 if its input is 1, </a:t>
            </a:r>
            <a:r>
              <a:rPr lang="en-US" u="sng" kern="0" dirty="0">
                <a:latin typeface="Calibri" pitchFamily="34" charset="0"/>
              </a:rPr>
              <a:t>output ⊥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Round 2: if received 1 from </a:t>
            </a:r>
            <a:r>
              <a:rPr lang="en-US" i="1" kern="0" dirty="0">
                <a:latin typeface="Calibri" pitchFamily="34" charset="0"/>
              </a:rPr>
              <a:t>w</a:t>
            </a:r>
            <a:r>
              <a:rPr lang="en-US" kern="0" dirty="0">
                <a:latin typeface="Calibri" pitchFamily="34" charset="0"/>
              </a:rPr>
              <a:t> output 1, otherwise output 0.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=&gt;	if w succeeds to send 1, its neighbors that receive the message output 1 					(all other nodes output 0)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=&gt;	If w crashes before sending or                                    if its input is 0, 	all output 0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	(</a:t>
            </a:r>
            <a:r>
              <a:rPr lang="de-CH" kern="0" dirty="0" err="1">
                <a:latin typeface="Calibri" pitchFamily="34" charset="0"/>
              </a:rPr>
              <a:t>what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about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i="1" kern="0" dirty="0" err="1">
                <a:latin typeface="Calibri" pitchFamily="34" charset="0"/>
              </a:rPr>
              <a:t>w</a:t>
            </a:r>
            <a:r>
              <a:rPr lang="de-CH" i="1" kern="0" dirty="0">
                <a:latin typeface="Calibri" pitchFamily="34" charset="0"/>
              </a:rPr>
              <a:t> </a:t>
            </a:r>
            <a:r>
              <a:rPr lang="de-CH" kern="0" dirty="0">
                <a:latin typeface="Calibri" pitchFamily="34" charset="0"/>
              </a:rPr>
              <a:t>? Output ?)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C1B881-B69D-0E49-B933-323C2924E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4453377"/>
            <a:ext cx="3627548" cy="240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A State Machine in ASM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0375" y="914400"/>
            <a:ext cx="8064636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AEB86DA-4CF3-3445-84E7-15C32246B1D9}"/>
              </a:ext>
            </a:extLst>
          </p:cNvPr>
          <p:cNvSpPr/>
          <p:nvPr/>
        </p:nvSpPr>
        <p:spPr bwMode="auto">
          <a:xfrm>
            <a:off x="3419872" y="2700300"/>
            <a:ext cx="1800200" cy="1546796"/>
          </a:xfrm>
          <a:prstGeom prst="fram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66E2C430-1EF7-9A4A-A8CD-7B9BB414B031}"/>
              </a:ext>
            </a:extLst>
          </p:cNvPr>
          <p:cNvSpPr/>
          <p:nvPr/>
        </p:nvSpPr>
        <p:spPr bwMode="auto">
          <a:xfrm>
            <a:off x="2795498" y="3231382"/>
            <a:ext cx="516362" cy="197618"/>
          </a:xfrm>
          <a:prstGeom prst="notch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386107A9-C7E9-7643-8070-B3414222B73E}"/>
              </a:ext>
            </a:extLst>
          </p:cNvPr>
          <p:cNvSpPr/>
          <p:nvPr/>
        </p:nvSpPr>
        <p:spPr bwMode="auto">
          <a:xfrm>
            <a:off x="4116074" y="2037830"/>
            <a:ext cx="376619" cy="542918"/>
          </a:xfrm>
          <a:prstGeom prst="upArrow">
            <a:avLst/>
          </a:prstGeom>
          <a:solidFill>
            <a:schemeClr val="tx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Notched Right Arrow 15">
            <a:extLst>
              <a:ext uri="{FF2B5EF4-FFF2-40B4-BE49-F238E27FC236}">
                <a16:creationId xmlns:a16="http://schemas.microsoft.com/office/drawing/2014/main" id="{684B0080-409B-F44D-A7A9-DF1D3D5FD3DC}"/>
              </a:ext>
            </a:extLst>
          </p:cNvPr>
          <p:cNvSpPr/>
          <p:nvPr/>
        </p:nvSpPr>
        <p:spPr bwMode="auto">
          <a:xfrm>
            <a:off x="5400092" y="3174906"/>
            <a:ext cx="516362" cy="197618"/>
          </a:xfrm>
          <a:prstGeom prst="notch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0B228-C374-044A-8CD2-C733E46E720A}"/>
              </a:ext>
            </a:extLst>
          </p:cNvPr>
          <p:cNvSpPr txBox="1"/>
          <p:nvPr/>
        </p:nvSpPr>
        <p:spPr>
          <a:xfrm>
            <a:off x="815278" y="2951946"/>
            <a:ext cx="1800200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Inputs /</a:t>
            </a:r>
          </a:p>
          <a:p>
            <a:r>
              <a:rPr lang="en-US" dirty="0"/>
              <a:t>messages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08A660-1064-6549-B3C7-8C09D9CC7581}"/>
              </a:ext>
            </a:extLst>
          </p:cNvPr>
          <p:cNvSpPr txBox="1"/>
          <p:nvPr/>
        </p:nvSpPr>
        <p:spPr>
          <a:xfrm>
            <a:off x="6096475" y="2969772"/>
            <a:ext cx="153586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messages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66085E-ABF9-D148-8796-57567FEE29C6}"/>
              </a:ext>
            </a:extLst>
          </p:cNvPr>
          <p:cNvSpPr txBox="1"/>
          <p:nvPr/>
        </p:nvSpPr>
        <p:spPr>
          <a:xfrm>
            <a:off x="3648652" y="1410117"/>
            <a:ext cx="1342639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F1B87-8C0A-9541-B107-6A8BEE28E50E}"/>
              </a:ext>
            </a:extLst>
          </p:cNvPr>
          <p:cNvSpPr txBox="1"/>
          <p:nvPr/>
        </p:nvSpPr>
        <p:spPr>
          <a:xfrm>
            <a:off x="3877433" y="3259572"/>
            <a:ext cx="84029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DA97F9-179F-F74B-937A-B632BA86E534}"/>
              </a:ext>
            </a:extLst>
          </p:cNvPr>
          <p:cNvSpPr txBox="1"/>
          <p:nvPr/>
        </p:nvSpPr>
        <p:spPr>
          <a:xfrm>
            <a:off x="436372" y="4916759"/>
            <a:ext cx="7537739" cy="181588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The sequence of messages and outputs depends </a:t>
            </a:r>
            <a:r>
              <a:rPr lang="en-US" b="1" u="sng" dirty="0"/>
              <a:t>solely</a:t>
            </a:r>
            <a:r>
              <a:rPr lang="en-US" dirty="0"/>
              <a:t> on </a:t>
            </a:r>
          </a:p>
          <a:p>
            <a:pPr marL="514350" indent="-514350">
              <a:buAutoNum type="arabicPeriod"/>
            </a:pPr>
            <a:r>
              <a:rPr lang="en-US" dirty="0"/>
              <a:t>the </a:t>
            </a:r>
            <a:r>
              <a:rPr lang="en-US" u="sng" dirty="0">
                <a:solidFill>
                  <a:schemeClr val="accent2"/>
                </a:solidFill>
              </a:rPr>
              <a:t>initial state, initial input, </a:t>
            </a:r>
            <a:r>
              <a:rPr lang="en-US" dirty="0"/>
              <a:t>and</a:t>
            </a:r>
          </a:p>
          <a:p>
            <a:pPr marL="514350" indent="-514350">
              <a:buAutoNum type="arabicPeriod"/>
            </a:pPr>
            <a:r>
              <a:rPr lang="en-US" dirty="0"/>
              <a:t>the sequence of messages and inputs it receives</a:t>
            </a:r>
          </a:p>
        </p:txBody>
      </p:sp>
    </p:spTree>
    <p:extLst>
      <p:ext uri="{BB962C8B-B14F-4D97-AF65-F5344CB8AC3E}">
        <p14:creationId xmlns:p14="http://schemas.microsoft.com/office/powerpoint/2010/main" val="3260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AMP can’t simulate SMP with Crash Faults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982662"/>
            <a:ext cx="7128532" cy="554268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AMP: </a:t>
            </a:r>
            <a:r>
              <a:rPr lang="de-CH" kern="0" dirty="0" err="1">
                <a:latin typeface="Calibri" pitchFamily="34" charset="0"/>
              </a:rPr>
              <a:t>Assume</a:t>
            </a:r>
            <a:r>
              <a:rPr lang="de-CH" kern="0" dirty="0">
                <a:latin typeface="Calibri" pitchFamily="34" charset="0"/>
              </a:rPr>
              <a:t> (in </a:t>
            </a:r>
            <a:r>
              <a:rPr lang="de-CH" kern="0" dirty="0" err="1">
                <a:latin typeface="Calibri" pitchFamily="34" charset="0"/>
              </a:rPr>
              <a:t>contrast</a:t>
            </a:r>
            <a:r>
              <a:rPr lang="de-CH" kern="0" dirty="0">
                <a:latin typeface="Calibri" pitchFamily="34" charset="0"/>
              </a:rPr>
              <a:t>) </a:t>
            </a:r>
            <a:r>
              <a:rPr lang="de-CH" kern="0" dirty="0" err="1">
                <a:latin typeface="Calibri" pitchFamily="34" charset="0"/>
              </a:rPr>
              <a:t>that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exists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simulation</a:t>
            </a:r>
            <a:r>
              <a:rPr lang="de-CH" kern="0" dirty="0">
                <a:latin typeface="Calibri" pitchFamily="34" charset="0"/>
              </a:rPr>
              <a:t>. 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dirty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A simulating algorithm, 𝔹, needs to provide, for each AMP run, a sequence of outputs that </a:t>
            </a:r>
            <a:r>
              <a:rPr lang="de-CH" kern="0" dirty="0" err="1">
                <a:latin typeface="Calibri" pitchFamily="34" charset="0"/>
              </a:rPr>
              <a:t>algorithm</a:t>
            </a:r>
            <a:r>
              <a:rPr lang="de-CH" kern="0" dirty="0">
                <a:latin typeface="Calibri" pitchFamily="34" charset="0"/>
              </a:rPr>
              <a:t> 𝔸 </a:t>
            </a:r>
            <a:r>
              <a:rPr lang="de-CH" kern="0" dirty="0" err="1">
                <a:latin typeface="Calibri" pitchFamily="34" charset="0"/>
              </a:rPr>
              <a:t>outputs</a:t>
            </a:r>
            <a:r>
              <a:rPr lang="de-CH" kern="0" dirty="0">
                <a:latin typeface="Calibri" pitchFamily="34" charset="0"/>
              </a:rPr>
              <a:t> in a </a:t>
            </a:r>
            <a:r>
              <a:rPr lang="de-CH" kern="0" dirty="0" err="1">
                <a:latin typeface="Calibri" pitchFamily="34" charset="0"/>
              </a:rPr>
              <a:t>possible</a:t>
            </a:r>
            <a:r>
              <a:rPr lang="de-CH" kern="0" dirty="0">
                <a:latin typeface="Calibri" pitchFamily="34" charset="0"/>
              </a:rPr>
              <a:t> SMP </a:t>
            </a:r>
            <a:r>
              <a:rPr lang="de-CH" kern="0" dirty="0" err="1">
                <a:latin typeface="Calibri" pitchFamily="34" charset="0"/>
              </a:rPr>
              <a:t>run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 err="1">
                <a:latin typeface="Calibri" pitchFamily="34" charset="0"/>
              </a:rPr>
              <a:t>We</a:t>
            </a:r>
            <a:r>
              <a:rPr lang="de-CH" kern="0" dirty="0">
                <a:latin typeface="Calibri" pitchFamily="34" charset="0"/>
              </a:rPr>
              <a:t> will </a:t>
            </a:r>
            <a:r>
              <a:rPr lang="de-CH" kern="0" dirty="0" err="1">
                <a:latin typeface="Calibri" pitchFamily="34" charset="0"/>
              </a:rPr>
              <a:t>prove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that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no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algorithm</a:t>
            </a:r>
            <a:r>
              <a:rPr lang="de-CH" kern="0" dirty="0">
                <a:latin typeface="Calibri" pitchFamily="34" charset="0"/>
              </a:rPr>
              <a:t> in AMP </a:t>
            </a:r>
            <a:r>
              <a:rPr lang="de-CH" kern="0" dirty="0" err="1">
                <a:latin typeface="Calibri" pitchFamily="34" charset="0"/>
              </a:rPr>
              <a:t>can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simulate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algorithm</a:t>
            </a:r>
            <a:r>
              <a:rPr lang="de-CH" kern="0" dirty="0">
                <a:latin typeface="Calibri" pitchFamily="34" charset="0"/>
              </a:rPr>
              <a:t> 𝔸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We need to consider all possible algorithms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We have no idea how 𝔹 works. But we know that a deterministic algorithm behaves in a consistent way, at each node 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b="1" u="sng" kern="0" dirty="0">
                <a:latin typeface="Calibri" pitchFamily="34" charset="0"/>
              </a:rPr>
              <a:t>We will play with similarity of runs</a:t>
            </a: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7AA40-A7E0-9046-994E-6A9CFC75F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027179"/>
            <a:ext cx="1763688" cy="28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A State Machine in ASM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0375" y="914400"/>
            <a:ext cx="8064636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AEB86DA-4CF3-3445-84E7-15C32246B1D9}"/>
              </a:ext>
            </a:extLst>
          </p:cNvPr>
          <p:cNvSpPr/>
          <p:nvPr/>
        </p:nvSpPr>
        <p:spPr bwMode="auto">
          <a:xfrm>
            <a:off x="3419872" y="2700300"/>
            <a:ext cx="1800200" cy="1546796"/>
          </a:xfrm>
          <a:prstGeom prst="fram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66E2C430-1EF7-9A4A-A8CD-7B9BB414B031}"/>
              </a:ext>
            </a:extLst>
          </p:cNvPr>
          <p:cNvSpPr/>
          <p:nvPr/>
        </p:nvSpPr>
        <p:spPr bwMode="auto">
          <a:xfrm>
            <a:off x="2795498" y="3231382"/>
            <a:ext cx="516362" cy="197618"/>
          </a:xfrm>
          <a:prstGeom prst="notch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386107A9-C7E9-7643-8070-B3414222B73E}"/>
              </a:ext>
            </a:extLst>
          </p:cNvPr>
          <p:cNvSpPr/>
          <p:nvPr/>
        </p:nvSpPr>
        <p:spPr bwMode="auto">
          <a:xfrm>
            <a:off x="4116074" y="2037830"/>
            <a:ext cx="376619" cy="542918"/>
          </a:xfrm>
          <a:prstGeom prst="upArrow">
            <a:avLst/>
          </a:prstGeom>
          <a:solidFill>
            <a:schemeClr val="accent2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Notched Right Arrow 15">
            <a:extLst>
              <a:ext uri="{FF2B5EF4-FFF2-40B4-BE49-F238E27FC236}">
                <a16:creationId xmlns:a16="http://schemas.microsoft.com/office/drawing/2014/main" id="{684B0080-409B-F44D-A7A9-DF1D3D5FD3DC}"/>
              </a:ext>
            </a:extLst>
          </p:cNvPr>
          <p:cNvSpPr/>
          <p:nvPr/>
        </p:nvSpPr>
        <p:spPr bwMode="auto">
          <a:xfrm>
            <a:off x="5400092" y="3174906"/>
            <a:ext cx="516362" cy="197618"/>
          </a:xfrm>
          <a:prstGeom prst="notch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0B228-C374-044A-8CD2-C733E46E720A}"/>
              </a:ext>
            </a:extLst>
          </p:cNvPr>
          <p:cNvSpPr txBox="1"/>
          <p:nvPr/>
        </p:nvSpPr>
        <p:spPr>
          <a:xfrm>
            <a:off x="815278" y="2951946"/>
            <a:ext cx="1800200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Inputs /</a:t>
            </a:r>
          </a:p>
          <a:p>
            <a:r>
              <a:rPr lang="en-US" dirty="0"/>
              <a:t>messages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08A660-1064-6549-B3C7-8C09D9CC7581}"/>
              </a:ext>
            </a:extLst>
          </p:cNvPr>
          <p:cNvSpPr txBox="1"/>
          <p:nvPr/>
        </p:nvSpPr>
        <p:spPr>
          <a:xfrm>
            <a:off x="6096475" y="2969772"/>
            <a:ext cx="153586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messages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66085E-ABF9-D148-8796-57567FEE29C6}"/>
              </a:ext>
            </a:extLst>
          </p:cNvPr>
          <p:cNvSpPr txBox="1"/>
          <p:nvPr/>
        </p:nvSpPr>
        <p:spPr>
          <a:xfrm>
            <a:off x="3648652" y="1410117"/>
            <a:ext cx="1342639" cy="52322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outputs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F1B87-8C0A-9541-B107-6A8BEE28E50E}"/>
              </a:ext>
            </a:extLst>
          </p:cNvPr>
          <p:cNvSpPr txBox="1"/>
          <p:nvPr/>
        </p:nvSpPr>
        <p:spPr>
          <a:xfrm>
            <a:off x="3877433" y="3259572"/>
            <a:ext cx="84029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DA97F9-179F-F74B-937A-B632BA86E534}"/>
              </a:ext>
            </a:extLst>
          </p:cNvPr>
          <p:cNvSpPr txBox="1"/>
          <p:nvPr/>
        </p:nvSpPr>
        <p:spPr>
          <a:xfrm>
            <a:off x="436372" y="4916759"/>
            <a:ext cx="8528116" cy="181588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The sequence of messages and outputs depends </a:t>
            </a:r>
            <a:r>
              <a:rPr lang="en-US" b="1" u="sng" dirty="0"/>
              <a:t>solely</a:t>
            </a:r>
            <a:r>
              <a:rPr lang="en-US" dirty="0"/>
              <a:t> on </a:t>
            </a:r>
          </a:p>
          <a:p>
            <a:pPr marL="514350" indent="-514350">
              <a:buAutoNum type="arabicPeriod"/>
            </a:pPr>
            <a:r>
              <a:rPr lang="en-US" dirty="0"/>
              <a:t>the initial</a:t>
            </a:r>
            <a:r>
              <a:rPr lang="he-IL" dirty="0">
                <a:solidFill>
                  <a:schemeClr val="accent2"/>
                </a:solidFill>
              </a:rPr>
              <a:t> </a:t>
            </a:r>
            <a:r>
              <a:rPr lang="en-US" dirty="0"/>
              <a:t>state</a:t>
            </a:r>
            <a:r>
              <a:rPr lang="en-US" u="sng" dirty="0">
                <a:solidFill>
                  <a:schemeClr val="accent2"/>
                </a:solidFill>
              </a:rPr>
              <a:t> </a:t>
            </a:r>
            <a:r>
              <a:rPr lang="en-US" dirty="0"/>
              <a:t>and</a:t>
            </a:r>
            <a:r>
              <a:rPr lang="en-US" u="sng" dirty="0">
                <a:solidFill>
                  <a:schemeClr val="accent2"/>
                </a:solidFill>
              </a:rPr>
              <a:t> initial input</a:t>
            </a:r>
          </a:p>
          <a:p>
            <a:pPr marL="514350" indent="-514350">
              <a:buAutoNum type="arabicPeriod"/>
            </a:pPr>
            <a:r>
              <a:rPr lang="en-US" u="sng" dirty="0"/>
              <a:t>the sequence of messages </a:t>
            </a:r>
            <a:r>
              <a:rPr lang="en-US" dirty="0"/>
              <a:t>and inputs it receives (</a:t>
            </a:r>
            <a:r>
              <a:rPr lang="en-US" b="1" u="sng" dirty="0"/>
              <a:t>RUN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41C16FD-9AFB-434A-811D-E9743B9069D0}"/>
                  </a:ext>
                </a:extLst>
              </p14:cNvPr>
              <p14:cNvContentPartPr/>
              <p14:nvPr/>
            </p14:nvContentPartPr>
            <p14:xfrm>
              <a:off x="3059033" y="1132976"/>
              <a:ext cx="2561040" cy="1309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41C16FD-9AFB-434A-811D-E9743B9069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0033" y="1123976"/>
                <a:ext cx="2578680" cy="13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063D00-9585-0D47-A16D-20E0A14B6BCF}"/>
                  </a:ext>
                </a:extLst>
              </p14:cNvPr>
              <p14:cNvContentPartPr/>
              <p14:nvPr/>
            </p14:nvContentPartPr>
            <p14:xfrm>
              <a:off x="5797553" y="-167934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063D00-9585-0D47-A16D-20E0A14B6B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8913" y="-168834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692B1FB-8ED6-6046-A774-F8E82FA7056D}"/>
                  </a:ext>
                </a:extLst>
              </p14:cNvPr>
              <p14:cNvContentPartPr/>
              <p14:nvPr/>
            </p14:nvContentPartPr>
            <p14:xfrm>
              <a:off x="817734" y="5304580"/>
              <a:ext cx="2387522" cy="822533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692B1FB-8ED6-6046-A774-F8E82FA705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9094" y="5295941"/>
                <a:ext cx="2405162" cy="840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9BACB3D-7D73-4F48-9666-A02F1BAA89AE}"/>
                  </a:ext>
                </a:extLst>
              </p14:cNvPr>
              <p14:cNvContentPartPr/>
              <p14:nvPr/>
            </p14:nvContentPartPr>
            <p14:xfrm>
              <a:off x="3516989" y="5257802"/>
              <a:ext cx="2555280" cy="677894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9BACB3D-7D73-4F48-9666-A02F1BAA89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07989" y="5248807"/>
                <a:ext cx="2572920" cy="6955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69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SMP – degrees of freedom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124744"/>
            <a:ext cx="7164536" cy="5400600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AMP: </a:t>
            </a:r>
            <a:r>
              <a:rPr lang="de-CH" kern="0" dirty="0" err="1">
                <a:latin typeface="Calibri" pitchFamily="34" charset="0"/>
              </a:rPr>
              <a:t>we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en-US" kern="0" dirty="0">
                <a:latin typeface="Calibri" pitchFamily="34" charset="0"/>
              </a:rPr>
              <a:t>assume that algorithm 𝔹 simulates 𝔸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he-IL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Algorithm 𝔹 needs to provide, for each AMP run, a sequence of outputs that </a:t>
            </a:r>
            <a:r>
              <a:rPr lang="de-CH" kern="0" dirty="0" err="1">
                <a:latin typeface="Calibri" pitchFamily="34" charset="0"/>
              </a:rPr>
              <a:t>algorithm</a:t>
            </a:r>
            <a:r>
              <a:rPr lang="de-CH" kern="0" dirty="0">
                <a:latin typeface="Calibri" pitchFamily="34" charset="0"/>
              </a:rPr>
              <a:t> 𝔸 </a:t>
            </a:r>
            <a:r>
              <a:rPr lang="de-CH" kern="0" dirty="0" err="1">
                <a:latin typeface="Calibri" pitchFamily="34" charset="0"/>
              </a:rPr>
              <a:t>outputs</a:t>
            </a:r>
            <a:r>
              <a:rPr lang="de-CH" kern="0" dirty="0">
                <a:latin typeface="Calibri" pitchFamily="34" charset="0"/>
              </a:rPr>
              <a:t> in a </a:t>
            </a:r>
            <a:r>
              <a:rPr lang="de-CH" kern="0" dirty="0" err="1">
                <a:latin typeface="Calibri" pitchFamily="34" charset="0"/>
              </a:rPr>
              <a:t>possible</a:t>
            </a:r>
            <a:r>
              <a:rPr lang="de-CH" kern="0" dirty="0">
                <a:latin typeface="Calibri" pitchFamily="34" charset="0"/>
              </a:rPr>
              <a:t> SMP </a:t>
            </a:r>
            <a:r>
              <a:rPr lang="de-CH" kern="0" dirty="0" err="1">
                <a:latin typeface="Calibri" pitchFamily="34" charset="0"/>
              </a:rPr>
              <a:t>run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So it needs to do so also in specific runs we choose.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de-CH" kern="0" dirty="0">
                <a:latin typeface="Calibri" pitchFamily="34" charset="0"/>
              </a:rPr>
              <a:t>Look at </a:t>
            </a:r>
            <a:r>
              <a:rPr lang="de-CH" kern="0" dirty="0" err="1">
                <a:latin typeface="Calibri" pitchFamily="34" charset="0"/>
              </a:rPr>
              <a:t>runs</a:t>
            </a:r>
            <a:r>
              <a:rPr lang="de-CH" kern="0" dirty="0">
                <a:latin typeface="Calibri" pitchFamily="34" charset="0"/>
              </a:rPr>
              <a:t> in </a:t>
            </a:r>
            <a:r>
              <a:rPr lang="de-CH" kern="0" dirty="0" err="1">
                <a:latin typeface="Calibri" pitchFamily="34" charset="0"/>
              </a:rPr>
              <a:t>which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only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i="1" kern="0" dirty="0" err="1">
                <a:latin typeface="Calibri" pitchFamily="34" charset="0"/>
              </a:rPr>
              <a:t>w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may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fail</a:t>
            </a:r>
            <a:r>
              <a:rPr lang="de-CH" kern="0" dirty="0">
                <a:latin typeface="Calibri" pitchFamily="34" charset="0"/>
              </a:rPr>
              <a:t>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de-CH" kern="0" dirty="0" err="1">
                <a:latin typeface="Calibri" pitchFamily="34" charset="0"/>
              </a:rPr>
              <a:t>Furthermore</a:t>
            </a:r>
            <a:r>
              <a:rPr lang="de-CH" kern="0" dirty="0">
                <a:latin typeface="Calibri" pitchFamily="34" charset="0"/>
              </a:rPr>
              <a:t>, </a:t>
            </a:r>
            <a:r>
              <a:rPr lang="de-CH" kern="0" dirty="0" err="1">
                <a:latin typeface="Calibri" pitchFamily="34" charset="0"/>
              </a:rPr>
              <a:t>runs</a:t>
            </a:r>
            <a:r>
              <a:rPr lang="de-CH" kern="0" dirty="0">
                <a:latin typeface="Calibri" pitchFamily="34" charset="0"/>
              </a:rPr>
              <a:t> in </a:t>
            </a:r>
            <a:r>
              <a:rPr lang="de-CH" kern="0" dirty="0" err="1">
                <a:latin typeface="Calibri" pitchFamily="34" charset="0"/>
              </a:rPr>
              <a:t>which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when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i="1" kern="0" dirty="0" err="1">
                <a:latin typeface="Calibri" pitchFamily="34" charset="0"/>
              </a:rPr>
              <a:t>w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fails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happens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right</a:t>
            </a:r>
            <a:r>
              <a:rPr lang="de-CH" kern="0" dirty="0">
                <a:latin typeface="Calibri" pitchFamily="34" charset="0"/>
              </a:rPr>
              <a:t> after </a:t>
            </a:r>
            <a:r>
              <a:rPr lang="de-CH" kern="0" dirty="0" err="1">
                <a:latin typeface="Calibri" pitchFamily="34" charset="0"/>
              </a:rPr>
              <a:t>waking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up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and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before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sending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any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message</a:t>
            </a:r>
            <a:r>
              <a:rPr lang="de-CH" kern="0" dirty="0">
                <a:latin typeface="Calibri" pitchFamily="34" charset="0"/>
              </a:rPr>
              <a:t>. 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de-CH" kern="0" dirty="0" err="1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One</a:t>
            </a:r>
            <a:r>
              <a:rPr lang="de-CH" kern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  <a:r>
              <a:rPr lang="de-CH" kern="0" dirty="0" err="1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can</a:t>
            </a:r>
            <a:r>
              <a:rPr lang="de-CH" kern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also </a:t>
            </a:r>
            <a:r>
              <a:rPr lang="de-CH" kern="0" dirty="0" err="1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assume</a:t>
            </a:r>
            <a:r>
              <a:rPr lang="de-CH" kern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a </a:t>
            </a:r>
            <a:r>
              <a:rPr lang="de-CH" kern="0" dirty="0" err="1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specific</a:t>
            </a:r>
            <a:r>
              <a:rPr lang="de-CH" kern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  <a:r>
              <a:rPr lang="de-CH" kern="0" dirty="0" err="1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network</a:t>
            </a:r>
            <a:endParaRPr lang="de-CH" kern="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7AA40-A7E0-9046-994E-6A9CFC75F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64" y="4247096"/>
            <a:ext cx="1626536" cy="26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rlagePict">
  <a:themeElements>
    <a:clrScheme name="vorlagePic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orlagePic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  <a:ln w="28575">
          <a:solidFill>
            <a:schemeClr val="tx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vorlagePi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Pic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Designs\Aufsteigend.pot</Template>
  <TotalTime>11087</TotalTime>
  <Words>1427</Words>
  <Application>Microsoft Macintosh PowerPoint</Application>
  <PresentationFormat>On-screen Show (4:3)</PresentationFormat>
  <Paragraphs>248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Agfa Rotis Semi Serif</vt:lpstr>
      <vt:lpstr>Arial</vt:lpstr>
      <vt:lpstr>Bitstream Vera Serif</vt:lpstr>
      <vt:lpstr>Calibri</vt:lpstr>
      <vt:lpstr>Symbol</vt:lpstr>
      <vt:lpstr>Times</vt:lpstr>
      <vt:lpstr>Times New Roman</vt:lpstr>
      <vt:lpstr>Wingdings 3</vt:lpstr>
      <vt:lpstr>vorlagePict</vt:lpstr>
      <vt:lpstr>Equation</vt:lpstr>
      <vt:lpstr>Life is not just Black and White</vt:lpstr>
      <vt:lpstr>Life is not just Black and White</vt:lpstr>
      <vt:lpstr>(Clean) Crash Faults</vt:lpstr>
      <vt:lpstr>Detecting Crash Faults</vt:lpstr>
      <vt:lpstr>Simple SMP detection algorithm (𝔸)</vt:lpstr>
      <vt:lpstr>A State Machine in ASM</vt:lpstr>
      <vt:lpstr>AMP can’t simulate SMP with Crash Faults</vt:lpstr>
      <vt:lpstr>A State Machine in ASM</vt:lpstr>
      <vt:lpstr>SMP – degrees of freedom</vt:lpstr>
      <vt:lpstr>AMP – Alg designer and the scheduler</vt:lpstr>
      <vt:lpstr>AMP can’t simulate SMP with Crash Faults</vt:lpstr>
      <vt:lpstr>AMP can’t simulate SMP with Crash Faults</vt:lpstr>
      <vt:lpstr>AMP can’t simulate SMP with Crash Faults</vt:lpstr>
      <vt:lpstr>A State Machine in TSM</vt:lpstr>
      <vt:lpstr>The Timed Message Passing model (TMP)</vt:lpstr>
      <vt:lpstr>TMP detection algorithm (simplified)</vt:lpstr>
      <vt:lpstr>Sender/Receiver Synchronization</vt:lpstr>
      <vt:lpstr>TMP detection algorithm (simplified)</vt:lpstr>
      <vt:lpstr>PowerPoint Presentation</vt:lpstr>
    </vt:vector>
  </TitlesOfParts>
  <Company>foto &amp; grafik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zz</dc:creator>
  <cp:lastModifiedBy>Danny Dolev</cp:lastModifiedBy>
  <cp:revision>2583</cp:revision>
  <cp:lastPrinted>2001-11-16T09:18:20Z</cp:lastPrinted>
  <dcterms:created xsi:type="dcterms:W3CDTF">2001-11-15T15:25:58Z</dcterms:created>
  <dcterms:modified xsi:type="dcterms:W3CDTF">2021-01-12T07:20:14Z</dcterms:modified>
</cp:coreProperties>
</file>