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3"/>
  </p:notesMasterIdLst>
  <p:handoutMasterIdLst>
    <p:handoutMasterId r:id="rId144"/>
  </p:handoutMasterIdLst>
  <p:sldIdLst>
    <p:sldId id="335" r:id="rId2"/>
    <p:sldId id="437" r:id="rId3"/>
    <p:sldId id="459" r:id="rId4"/>
    <p:sldId id="438" r:id="rId5"/>
    <p:sldId id="359" r:id="rId6"/>
    <p:sldId id="310" r:id="rId7"/>
    <p:sldId id="548" r:id="rId8"/>
    <p:sldId id="551" r:id="rId9"/>
    <p:sldId id="353" r:id="rId10"/>
    <p:sldId id="549" r:id="rId11"/>
    <p:sldId id="288" r:id="rId12"/>
    <p:sldId id="290" r:id="rId13"/>
    <p:sldId id="291" r:id="rId14"/>
    <p:sldId id="292" r:id="rId15"/>
    <p:sldId id="366" r:id="rId16"/>
    <p:sldId id="296" r:id="rId17"/>
    <p:sldId id="550" r:id="rId18"/>
    <p:sldId id="302" r:id="rId19"/>
    <p:sldId id="304" r:id="rId20"/>
    <p:sldId id="307" r:id="rId21"/>
    <p:sldId id="308" r:id="rId22"/>
    <p:sldId id="552" r:id="rId23"/>
    <p:sldId id="311" r:id="rId24"/>
    <p:sldId id="314" r:id="rId25"/>
    <p:sldId id="315" r:id="rId26"/>
    <p:sldId id="316" r:id="rId27"/>
    <p:sldId id="317" r:id="rId28"/>
    <p:sldId id="318" r:id="rId29"/>
    <p:sldId id="321" r:id="rId30"/>
    <p:sldId id="446" r:id="rId31"/>
    <p:sldId id="443" r:id="rId32"/>
    <p:sldId id="444" r:id="rId33"/>
    <p:sldId id="445" r:id="rId34"/>
    <p:sldId id="322" r:id="rId35"/>
    <p:sldId id="553" r:id="rId36"/>
    <p:sldId id="325" r:id="rId37"/>
    <p:sldId id="326" r:id="rId38"/>
    <p:sldId id="327" r:id="rId39"/>
    <p:sldId id="349" r:id="rId40"/>
    <p:sldId id="352" r:id="rId41"/>
    <p:sldId id="328" r:id="rId42"/>
    <p:sldId id="450" r:id="rId43"/>
    <p:sldId id="329" r:id="rId44"/>
    <p:sldId id="346" r:id="rId45"/>
    <p:sldId id="555" r:id="rId46"/>
    <p:sldId id="330" r:id="rId47"/>
    <p:sldId id="332" r:id="rId48"/>
    <p:sldId id="331" r:id="rId49"/>
    <p:sldId id="558" r:id="rId50"/>
    <p:sldId id="345" r:id="rId51"/>
    <p:sldId id="431" r:id="rId52"/>
    <p:sldId id="432" r:id="rId53"/>
    <p:sldId id="556" r:id="rId54"/>
    <p:sldId id="449" r:id="rId55"/>
    <p:sldId id="372" r:id="rId56"/>
    <p:sldId id="376" r:id="rId57"/>
    <p:sldId id="378" r:id="rId58"/>
    <p:sldId id="380" r:id="rId59"/>
    <p:sldId id="381" r:id="rId60"/>
    <p:sldId id="382" r:id="rId61"/>
    <p:sldId id="400" r:id="rId62"/>
    <p:sldId id="384" r:id="rId63"/>
    <p:sldId id="386" r:id="rId64"/>
    <p:sldId id="387" r:id="rId65"/>
    <p:sldId id="389" r:id="rId66"/>
    <p:sldId id="391" r:id="rId67"/>
    <p:sldId id="338" r:id="rId68"/>
    <p:sldId id="363" r:id="rId69"/>
    <p:sldId id="362" r:id="rId70"/>
    <p:sldId id="557" r:id="rId71"/>
    <p:sldId id="547" r:id="rId72"/>
    <p:sldId id="541" r:id="rId73"/>
    <p:sldId id="402" r:id="rId74"/>
    <p:sldId id="403" r:id="rId75"/>
    <p:sldId id="404" r:id="rId76"/>
    <p:sldId id="405" r:id="rId77"/>
    <p:sldId id="406" r:id="rId78"/>
    <p:sldId id="407" r:id="rId79"/>
    <p:sldId id="452" r:id="rId80"/>
    <p:sldId id="408" r:id="rId81"/>
    <p:sldId id="430" r:id="rId82"/>
    <p:sldId id="409" r:id="rId83"/>
    <p:sldId id="410" r:id="rId84"/>
    <p:sldId id="416" r:id="rId85"/>
    <p:sldId id="411" r:id="rId86"/>
    <p:sldId id="412" r:id="rId87"/>
    <p:sldId id="413" r:id="rId88"/>
    <p:sldId id="414" r:id="rId89"/>
    <p:sldId id="417" r:id="rId90"/>
    <p:sldId id="418" r:id="rId91"/>
    <p:sldId id="420" r:id="rId92"/>
    <p:sldId id="453" r:id="rId93"/>
    <p:sldId id="454" r:id="rId94"/>
    <p:sldId id="537" r:id="rId95"/>
    <p:sldId id="560" r:id="rId96"/>
    <p:sldId id="538" r:id="rId97"/>
    <p:sldId id="539" r:id="rId98"/>
    <p:sldId id="455" r:id="rId99"/>
    <p:sldId id="456" r:id="rId100"/>
    <p:sldId id="462" r:id="rId101"/>
    <p:sldId id="457" r:id="rId102"/>
    <p:sldId id="458" r:id="rId103"/>
    <p:sldId id="463" r:id="rId104"/>
    <p:sldId id="561" r:id="rId105"/>
    <p:sldId id="559" r:id="rId106"/>
    <p:sldId id="468" r:id="rId107"/>
    <p:sldId id="562" r:id="rId108"/>
    <p:sldId id="470" r:id="rId109"/>
    <p:sldId id="471" r:id="rId110"/>
    <p:sldId id="477" r:id="rId111"/>
    <p:sldId id="472" r:id="rId112"/>
    <p:sldId id="563" r:id="rId113"/>
    <p:sldId id="478" r:id="rId114"/>
    <p:sldId id="479" r:id="rId115"/>
    <p:sldId id="475" r:id="rId116"/>
    <p:sldId id="483" r:id="rId117"/>
    <p:sldId id="473" r:id="rId118"/>
    <p:sldId id="476" r:id="rId119"/>
    <p:sldId id="564" r:id="rId120"/>
    <p:sldId id="505" r:id="rId121"/>
    <p:sldId id="515" r:id="rId122"/>
    <p:sldId id="509" r:id="rId123"/>
    <p:sldId id="511" r:id="rId124"/>
    <p:sldId id="542" r:id="rId125"/>
    <p:sldId id="460" r:id="rId126"/>
    <p:sldId id="565" r:id="rId127"/>
    <p:sldId id="566" r:id="rId128"/>
    <p:sldId id="569" r:id="rId129"/>
    <p:sldId id="570" r:id="rId130"/>
    <p:sldId id="485" r:id="rId131"/>
    <p:sldId id="486" r:id="rId132"/>
    <p:sldId id="535" r:id="rId133"/>
    <p:sldId id="571" r:id="rId134"/>
    <p:sldId id="572" r:id="rId135"/>
    <p:sldId id="573" r:id="rId136"/>
    <p:sldId id="554" r:id="rId137"/>
    <p:sldId id="574" r:id="rId138"/>
    <p:sldId id="575" r:id="rId139"/>
    <p:sldId id="544" r:id="rId140"/>
    <p:sldId id="545" r:id="rId141"/>
    <p:sldId id="546" r:id="rId142"/>
  </p:sldIdLst>
  <p:sldSz cx="9144000" cy="6858000" type="screen4x3"/>
  <p:notesSz cx="6797675" cy="9928225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0" autoAdjust="0"/>
    <p:restoredTop sz="81148" autoAdjust="0"/>
  </p:normalViewPr>
  <p:slideViewPr>
    <p:cSldViewPr snapToGrid="0">
      <p:cViewPr varScale="1">
        <p:scale>
          <a:sx n="81" d="100"/>
          <a:sy n="81" d="100"/>
        </p:scale>
        <p:origin x="160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notesMaster" Target="notesMasters/notesMaster1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CECAD-A650-466E-8D5C-6288A8E07FDE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17821-BDB2-4138-A19E-BB39660EC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4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46C3B-AAE1-4188-A9F3-A1C69A5885D6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E2D78-3089-4542-968D-9977FD936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DIPRE one task</a:t>
            </a:r>
          </a:p>
          <a:p>
            <a:r>
              <a:rPr lang="en-US" dirty="0"/>
              <a:t>P/R several tasks,</a:t>
            </a:r>
            <a:r>
              <a:rPr lang="en-US" baseline="0" dirty="0"/>
              <a:t> Nostradamus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1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060-4ABA-49D9-A72C-503E7221186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1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060-4ABA-49D9-A72C-503E7221186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6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060-4ABA-49D9-A72C-503E7221186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54060-4ABA-49D9-A72C-503E7221186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67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Animations show different naive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72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P = 0.2, R=1</a:t>
            </a:r>
          </a:p>
          <a:p>
            <a:r>
              <a:rPr lang="en-US" dirty="0"/>
              <a:t>2. P=1,</a:t>
            </a:r>
            <a:r>
              <a:rPr lang="en-US" baseline="0" dirty="0"/>
              <a:t> R = 0.6 </a:t>
            </a:r>
            <a:r>
              <a:rPr lang="en-US" dirty="0"/>
              <a:t>What if it had said “rainy”?  -&gt; P=0, R=1</a:t>
            </a:r>
          </a:p>
          <a:p>
            <a:r>
              <a:rPr lang="en-US" dirty="0"/>
              <a:t>3. P=.75, R=.15  -&gt; Better say always “Elvis” </a:t>
            </a:r>
            <a:r>
              <a:rPr lang="en-US" dirty="0">
                <a:sym typeface="Wingdings" panose="05000000000000000000" pitchFamily="2" charset="2"/>
              </a:rPr>
              <a:t> P=0.9, R=1</a:t>
            </a:r>
            <a:r>
              <a:rPr lang="en-US" baseline="0" dirty="0">
                <a:sym typeface="Wingdings" panose="05000000000000000000" pitchFamily="2" charset="2"/>
              </a:rPr>
              <a:t>. Or toss a coin with 0.9 bias -&gt; P=0.9, R=0.9 – same P follows because no matter which fraction at random is annotated, P will be 0.9 for any random instance to be correct…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67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at home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5234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side note, will come back to issue of imbalance in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0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99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FPR = which fraction of negs falsely labelled as positive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625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 – each instance counts</a:t>
            </a:r>
          </a:p>
          <a:p>
            <a:r>
              <a:rPr lang="en-US" dirty="0"/>
              <a:t>Macro – look at class level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40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Typing assignment: Painter </a:t>
            </a:r>
            <a:r>
              <a:rPr lang="en-US" dirty="0">
                <a:sym typeface="Wingdings" panose="05000000000000000000" pitchFamily="2" charset="2"/>
              </a:rPr>
              <a:t> Human</a:t>
            </a:r>
            <a:endParaRPr lang="en-US" dirty="0"/>
          </a:p>
          <a:p>
            <a:r>
              <a:rPr lang="en-US" dirty="0"/>
              <a:t>RE assignment: Auckland, Minnesota instead </a:t>
            </a:r>
            <a:r>
              <a:rPr lang="en-US"/>
              <a:t>of nationality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83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97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776E6-576A-4D80-A057-D7A8AD015C8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7AEED-88F6-4BD7-AD3E-16DAF99609C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6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1F52-2754-4BA0-ABC9-0D3356501FBA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29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12F1A-7AD2-4F1C-BC6F-336638545CFF}" type="slidenum">
              <a:rPr lang="en-US" smtClean="0"/>
              <a:pPr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450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0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D37B9E-38E2-42EB-AA18-907BA7188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1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12F1A-7AD2-4F1C-BC6F-336638545CFF}" type="slidenum">
              <a:rPr lang="en-US" smtClean="0"/>
              <a:pPr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51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12F1A-7AD2-4F1C-BC6F-336638545CFF}" type="slidenum">
              <a:rPr lang="en-US" smtClean="0"/>
              <a:pPr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087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173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89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10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 construction: Put each instance into tree into each branch whose pattern it co-occurs.</a:t>
            </a:r>
          </a:p>
          <a:p>
            <a:r>
              <a:rPr lang="en-US" dirty="0"/>
              <a:t>So put F into both 2</a:t>
            </a:r>
            <a:r>
              <a:rPr lang="en-US" baseline="30000" dirty="0"/>
              <a:t>nd</a:t>
            </a:r>
            <a:r>
              <a:rPr lang="en-US" dirty="0"/>
              <a:t> and third branch.</a:t>
            </a:r>
          </a:p>
          <a:p>
            <a:endParaRPr lang="en-US" dirty="0"/>
          </a:p>
          <a:p>
            <a:r>
              <a:rPr lang="en-US" dirty="0"/>
              <a:t>For a given pattern,</a:t>
            </a:r>
            <a:r>
              <a:rPr lang="en-US" baseline="0" dirty="0"/>
              <a:t> find its leaf node, then go upward and collect all other patterns that appear along the nodes it contains as well.</a:t>
            </a:r>
          </a:p>
          <a:p>
            <a:endParaRPr lang="en-US" baseline="0" dirty="0"/>
          </a:p>
          <a:p>
            <a:r>
              <a:rPr lang="en-US" baseline="0" dirty="0"/>
              <a:t>E.g., for p3 start at H and also go sideward to notice that p4 contains G and F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24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comprehension</a:t>
            </a:r>
          </a:p>
          <a:p>
            <a:r>
              <a:rPr lang="en-US" dirty="0"/>
              <a:t>https://arxiv.org/pdf/1706.04115.pdf</a:t>
            </a:r>
          </a:p>
          <a:p>
            <a:r>
              <a:rPr lang="en-US" dirty="0"/>
              <a:t>QA similar to RE, models are classifiers</a:t>
            </a:r>
          </a:p>
          <a:p>
            <a:r>
              <a:rPr lang="en-US" dirty="0"/>
              <a:t>Predict which entities take part in a relation, then try to match them</a:t>
            </a:r>
          </a:p>
          <a:p>
            <a:r>
              <a:rPr lang="en-US" dirty="0"/>
              <a:t> - can extract relations without training data, if RC model is good.</a:t>
            </a:r>
          </a:p>
          <a:p>
            <a:r>
              <a:rPr lang="en-US" dirty="0"/>
              <a:t> - can benefit from large </a:t>
            </a:r>
            <a:r>
              <a:rPr lang="en-US"/>
              <a:t>training data for RC.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9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5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52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2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1, 2, 4, 5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E2D78-3089-4542-968D-9977FD936A4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22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9EC0-463A-4534-BF1C-7F881A9A84F1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1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814F-78CF-45DD-9947-952D5B92036B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465F-9939-4FB5-A9A9-C5B0666E24A4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8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24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FDED0-F4F7-486B-906D-2D9BDEE9CED9}" type="datetime1">
              <a:rPr lang="en-US" smtClean="0"/>
              <a:t>6/24/2022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44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2C05-A8CC-462F-B483-81CF8A7F3EAB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E480-6778-4CF7-AE1F-10D4D87ED866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9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CC74-262F-40E6-AFA4-CD7A98C67926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D196-6BE2-42D2-81FA-8C01510BD012}" type="datetime1">
              <a:rPr lang="en-US" smtClean="0"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7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62289-7B8B-452B-97B0-E1B9B627EFB2}" type="datetime1">
              <a:rPr lang="en-US" smtClean="0"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70E9-F3F2-427B-AE78-062615A72E3C}" type="datetime1">
              <a:rPr lang="en-US" smtClean="0"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B7954-5B19-47D1-A03D-C031012F3F0D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18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57F5-9EB8-4095-9876-B72298DDC95B}" type="datetime1">
              <a:rPr lang="en-US" smtClean="0"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C6A1-7CDF-46DB-8A61-03463944772B}" type="datetime1">
              <a:rPr lang="en-US" smtClean="0"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13F0-C949-4FBD-8315-D6A52D27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1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hyperlink" Target="https://demo.allennlp.org/open-information-extraction" TargetMode="Externa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ie.allenai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.d5.mpi-inf.mpg.de/ClausIEGate/ClausIEGate/" TargetMode="External"/><Relationship Id="rId2" Type="http://schemas.openxmlformats.org/officeDocument/2006/relationships/hyperlink" Target="https://www.textrazor.com/dem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sette.com/capability/relationship-extraction/#try-the-demo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nologyreview.com/s/613508/ai-fairer-than-judge-criminal-risk-assessment-algorith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807"/>
            <a:ext cx="7772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Automated knowledge </a:t>
            </a:r>
            <a:br>
              <a:rPr lang="en-US" dirty="0"/>
            </a:br>
            <a:r>
              <a:rPr lang="en-US" dirty="0"/>
              <a:t>base construction</a:t>
            </a:r>
            <a:br>
              <a:rPr lang="en-US" sz="4800" dirty="0"/>
            </a:br>
            <a:br>
              <a:rPr lang="en-US" sz="4800"/>
            </a:br>
            <a:r>
              <a:rPr lang="en-US" sz="4000"/>
              <a:t>5+6. </a:t>
            </a:r>
            <a:r>
              <a:rPr lang="en-US" sz="4000" dirty="0"/>
              <a:t>Relation extraction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/>
          <a:lstStyle/>
          <a:p>
            <a:r>
              <a:rPr lang="en-US" dirty="0"/>
              <a:t>Simon Razniewski</a:t>
            </a:r>
          </a:p>
          <a:p>
            <a:r>
              <a:rPr lang="en-US" dirty="0"/>
              <a:t>Summer term 2022</a:t>
            </a:r>
            <a:endParaRPr lang="en-US" dirty="0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54A77-D265-4C5C-B375-F81DEECAB91E}"/>
              </a:ext>
            </a:extLst>
          </p:cNvPr>
          <p:cNvSpPr txBox="1"/>
          <p:nvPr/>
        </p:nvSpPr>
        <p:spPr>
          <a:xfrm>
            <a:off x="5978768" y="6330462"/>
            <a:ext cx="269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Start of 6</a:t>
            </a:r>
            <a:r>
              <a:rPr lang="en-US" baseline="30000" dirty="0">
                <a:hlinkClick r:id="rId3" action="ppaction://hlinksldjump"/>
              </a:rPr>
              <a:t>th</a:t>
            </a:r>
            <a:r>
              <a:rPr lang="en-US" dirty="0">
                <a:hlinkClick r:id="rId3" action="ppaction://hlinksldjump"/>
              </a:rPr>
              <a:t>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113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45E41-3704-4C11-8439-40FB986D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Slot/list 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66AC7-30FD-420F-9249-02D335800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C1E60-7D34-4E69-A79C-72FE99BC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01" y="1529862"/>
            <a:ext cx="2140059" cy="509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67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benchmark dataset: </a:t>
            </a:r>
            <a:r>
              <a:rPr lang="en-US" dirty="0" err="1">
                <a:solidFill>
                  <a:srgbClr val="0000FF"/>
                </a:solidFill>
              </a:rPr>
              <a:t>KnowledgeNet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Text: </a:t>
            </a:r>
            <a:r>
              <a:rPr lang="en-US" dirty="0">
                <a:solidFill>
                  <a:srgbClr val="0000FF"/>
                </a:solidFill>
              </a:rPr>
              <a:t>Wikipedia</a:t>
            </a:r>
            <a:r>
              <a:rPr lang="en-US" dirty="0"/>
              <a:t> abstracts</a:t>
            </a:r>
          </a:p>
          <a:p>
            <a:r>
              <a:rPr lang="en-US" dirty="0">
                <a:solidFill>
                  <a:srgbClr val="0000FF"/>
                </a:solidFill>
              </a:rPr>
              <a:t>15 common person relations</a:t>
            </a:r>
          </a:p>
          <a:p>
            <a:r>
              <a:rPr lang="en-US" dirty="0">
                <a:solidFill>
                  <a:srgbClr val="0000FF"/>
                </a:solidFill>
              </a:rPr>
              <a:t>9000</a:t>
            </a:r>
            <a:r>
              <a:rPr lang="en-US" dirty="0"/>
              <a:t> exhaustively annotated </a:t>
            </a:r>
            <a:r>
              <a:rPr lang="en-US" dirty="0">
                <a:solidFill>
                  <a:srgbClr val="0000FF"/>
                </a:solidFill>
              </a:rPr>
              <a:t>sentences</a:t>
            </a:r>
          </a:p>
          <a:p>
            <a:r>
              <a:rPr lang="en-US" dirty="0" err="1"/>
              <a:t>Interannotator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agreement</a:t>
            </a:r>
          </a:p>
          <a:p>
            <a:pPr lvl="1"/>
            <a:r>
              <a:rPr lang="en-US" dirty="0"/>
              <a:t>Relation classification: 96%</a:t>
            </a:r>
          </a:p>
          <a:p>
            <a:pPr lvl="1"/>
            <a:r>
              <a:rPr lang="en-US" dirty="0"/>
              <a:t>Entity disambiguation: 93%</a:t>
            </a:r>
          </a:p>
          <a:p>
            <a:r>
              <a:rPr lang="en-US" dirty="0">
                <a:solidFill>
                  <a:srgbClr val="0000FF"/>
                </a:solidFill>
              </a:rPr>
              <a:t>In-house annotators</a:t>
            </a:r>
          </a:p>
          <a:p>
            <a:r>
              <a:rPr lang="en-US" dirty="0"/>
              <a:t>~2 minutes/annotator/sentence for one property</a:t>
            </a:r>
          </a:p>
          <a:p>
            <a:pPr lvl="1"/>
            <a:r>
              <a:rPr lang="en-US" dirty="0"/>
              <a:t>22% mention detection, 40% relation classification, 28% entity disambiguation</a:t>
            </a:r>
          </a:p>
          <a:p>
            <a:r>
              <a:rPr lang="en-US" dirty="0"/>
              <a:t>2 annotators, in case of disagreement third annotator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Total effort ~ 600 annotator hours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58614" y="1276903"/>
            <a:ext cx="4342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</a:t>
            </a:r>
            <a:r>
              <a:rPr lang="en-US" sz="1200" dirty="0" err="1"/>
              <a:t>Mesquita</a:t>
            </a:r>
            <a:r>
              <a:rPr lang="en-US" sz="1200" dirty="0"/>
              <a:t> et al., EMNLP 2019 https://www.aclweb.org/anthology/D19-1069.pdf]</a:t>
            </a:r>
          </a:p>
        </p:txBody>
      </p:sp>
    </p:spTree>
    <p:extLst>
      <p:ext uri="{BB962C8B-B14F-4D97-AF65-F5344CB8AC3E}">
        <p14:creationId xmlns:p14="http://schemas.microsoft.com/office/powerpoint/2010/main" val="1453936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1884"/>
            <a:ext cx="9144000" cy="40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72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4" y="88175"/>
            <a:ext cx="41910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54" y="3194909"/>
            <a:ext cx="4281855" cy="3463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505" y="88175"/>
            <a:ext cx="40671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6814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216770" cy="1325563"/>
          </a:xfrm>
        </p:spPr>
        <p:txBody>
          <a:bodyPr/>
          <a:lstStyle/>
          <a:p>
            <a:r>
              <a:rPr lang="en-US" dirty="0"/>
              <a:t>Instructive pipeline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Mention detection, </a:t>
            </a:r>
            <a:r>
              <a:rPr lang="en-US" dirty="0" err="1"/>
              <a:t>coreference</a:t>
            </a:r>
            <a:r>
              <a:rPr lang="en-US" dirty="0"/>
              <a:t> resolution, relation classification, entity linking</a:t>
            </a:r>
          </a:p>
          <a:p>
            <a:r>
              <a:rPr lang="en-US" dirty="0">
                <a:solidFill>
                  <a:srgbClr val="0000FF"/>
                </a:solidFill>
              </a:rPr>
              <a:t>Human performance as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614" y="3000783"/>
            <a:ext cx="5103960" cy="2145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3617916"/>
            <a:ext cx="41626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Stanford TAC KBP</a:t>
            </a:r>
          </a:p>
          <a:p>
            <a:r>
              <a:rPr lang="en-US" sz="1400" dirty="0"/>
              <a:t>+ </a:t>
            </a:r>
            <a:r>
              <a:rPr lang="en-US" sz="1400" dirty="0" err="1"/>
              <a:t>coreference</a:t>
            </a:r>
            <a:endParaRPr lang="en-US" sz="1400" dirty="0"/>
          </a:p>
          <a:p>
            <a:r>
              <a:rPr lang="en-US" sz="1400" dirty="0"/>
              <a:t>+entity types</a:t>
            </a:r>
          </a:p>
          <a:p>
            <a:r>
              <a:rPr lang="en-US" sz="1400" dirty="0"/>
              <a:t>+…</a:t>
            </a:r>
          </a:p>
          <a:p>
            <a:r>
              <a:rPr lang="en-US" sz="1400" dirty="0"/>
              <a:t>+BERT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8926" y="5620327"/>
            <a:ext cx="348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spans of S and O match vs. KB links match</a:t>
            </a:r>
          </a:p>
        </p:txBody>
      </p:sp>
    </p:spTree>
    <p:extLst>
      <p:ext uri="{BB962C8B-B14F-4D97-AF65-F5344CB8AC3E}">
        <p14:creationId xmlns:p14="http://schemas.microsoft.com/office/powerpoint/2010/main" val="38059123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D139-F8A6-43EA-A4EB-4A76155BD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Takeaway: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25057-AC3D-4657-B845-F08133898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Choose metrics wisely</a:t>
            </a:r>
          </a:p>
          <a:p>
            <a:pPr lvl="1"/>
            <a:r>
              <a:rPr lang="en-US" dirty="0"/>
              <a:t>Single metric desirable for ranking, but limited</a:t>
            </a:r>
          </a:p>
          <a:p>
            <a:pPr lvl="2"/>
            <a:r>
              <a:rPr lang="en-US" dirty="0"/>
              <a:t>Simplifies complex picture of data distribution and error categories</a:t>
            </a:r>
          </a:p>
          <a:p>
            <a:pPr lvl="2"/>
            <a:r>
              <a:rPr lang="en-US" dirty="0"/>
              <a:t>Thresholding behavior may matter</a:t>
            </a:r>
          </a:p>
          <a:p>
            <a:pPr lvl="2"/>
            <a:r>
              <a:rPr lang="en-US" dirty="0"/>
              <a:t>Classification vs. extraction problem</a:t>
            </a:r>
          </a:p>
          <a:p>
            <a:pPr lvl="1"/>
            <a:r>
              <a:rPr lang="en-US" dirty="0"/>
              <a:t>Goodhart’s law: Metrics cease to be good metrics once the become the prime target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Error analysis essential for learning </a:t>
            </a:r>
            <a:r>
              <a:rPr lang="en-US" dirty="0" err="1">
                <a:solidFill>
                  <a:srgbClr val="0000FF"/>
                </a:solidFill>
              </a:rPr>
              <a:t>sth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/>
              <a:t>Error categorization</a:t>
            </a:r>
          </a:p>
          <a:p>
            <a:pPr lvl="1"/>
            <a:r>
              <a:rPr lang="en-US" dirty="0"/>
              <a:t>Question ground truth and metrics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AC8D6-9709-46C3-8045-24D6EA4C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1556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Verb-based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SRL-based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predicates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 err="1"/>
              <a:t>Semistructured</a:t>
            </a:r>
            <a:r>
              <a:rPr lang="en-US" kern="0" dirty="0"/>
              <a:t> web: </a:t>
            </a:r>
            <a:r>
              <a:rPr lang="en-US" kern="0" dirty="0" err="1"/>
              <a:t>Openceres</a:t>
            </a: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5923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Motivation: Open information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36379" cy="4351338"/>
          </a:xfrm>
        </p:spPr>
        <p:txBody>
          <a:bodyPr/>
          <a:lstStyle/>
          <a:p>
            <a:r>
              <a:rPr lang="en-US" dirty="0"/>
              <a:t>So far assumed a </a:t>
            </a:r>
            <a:r>
              <a:rPr lang="en-US" dirty="0">
                <a:solidFill>
                  <a:srgbClr val="0000FF"/>
                </a:solidFill>
              </a:rPr>
              <a:t>fixed set of relations</a:t>
            </a:r>
          </a:p>
          <a:p>
            <a:endParaRPr lang="en-US" dirty="0"/>
          </a:p>
          <a:p>
            <a:r>
              <a:rPr lang="en-US" dirty="0"/>
              <a:t>Presumably designed by humans (“</a:t>
            </a:r>
            <a:r>
              <a:rPr lang="en-US" dirty="0">
                <a:solidFill>
                  <a:srgbClr val="0000FF"/>
                </a:solidFill>
              </a:rPr>
              <a:t>ontology engineers</a:t>
            </a:r>
            <a:r>
              <a:rPr lang="en-US" dirty="0"/>
              <a:t>”)</a:t>
            </a:r>
          </a:p>
          <a:p>
            <a:endParaRPr lang="en-US" dirty="0"/>
          </a:p>
          <a:p>
            <a:r>
              <a:rPr lang="en-US" dirty="0"/>
              <a:t>Lessons from DB/KR Research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Declarative KR is expensive &amp; difficult</a:t>
            </a:r>
          </a:p>
          <a:p>
            <a:pPr lvl="1"/>
            <a:r>
              <a:rPr lang="en-US" dirty="0"/>
              <a:t>Formal semantics is at odds with</a:t>
            </a:r>
          </a:p>
          <a:p>
            <a:pPr lvl="2"/>
            <a:r>
              <a:rPr lang="en-US" dirty="0"/>
              <a:t>Broad scope</a:t>
            </a:r>
          </a:p>
          <a:p>
            <a:pPr lvl="2"/>
            <a:r>
              <a:rPr lang="en-US" dirty="0"/>
              <a:t>Distributed authorship</a:t>
            </a:r>
          </a:p>
          <a:p>
            <a:pPr lvl="1"/>
            <a:r>
              <a:rPr lang="en-US" dirty="0"/>
              <a:t>A “</a:t>
            </a:r>
            <a:r>
              <a:rPr lang="en-US" dirty="0">
                <a:solidFill>
                  <a:srgbClr val="0000FF"/>
                </a:solidFill>
              </a:rPr>
              <a:t>universal ontology</a:t>
            </a:r>
            <a:r>
              <a:rPr lang="en-US" dirty="0"/>
              <a:t>” is </a:t>
            </a:r>
            <a:r>
              <a:rPr lang="en-US" dirty="0">
                <a:solidFill>
                  <a:srgbClr val="0000FF"/>
                </a:solidFill>
              </a:rPr>
              <a:t>wishful thinking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FE7-CF35-404C-BC44-DF762DD49122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9476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1C87-D273-4418-A2AD-7810575F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limitations of ontology engineering: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9DA21-C320-42F6-9708-50904C46A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Schema.org</a:t>
            </a:r>
          </a:p>
          <a:p>
            <a:pPr lvl="1"/>
            <a:r>
              <a:rPr lang="en-US" dirty="0"/>
              <a:t>Industry standard for microformat in </a:t>
            </a:r>
            <a:r>
              <a:rPr lang="en-US" dirty="0" err="1"/>
              <a:t>wepages</a:t>
            </a:r>
            <a:endParaRPr lang="en-US" dirty="0"/>
          </a:p>
          <a:p>
            <a:pPr lvl="1"/>
            <a:r>
              <a:rPr lang="en-US" dirty="0"/>
              <a:t>800 entity types, 1300 properties</a:t>
            </a:r>
          </a:p>
          <a:p>
            <a:pPr lvl="1"/>
            <a:r>
              <a:rPr lang="en-US" dirty="0" err="1"/>
              <a:t>CollegeOrUniversity</a:t>
            </a:r>
            <a:r>
              <a:rPr lang="en-US" dirty="0"/>
              <a:t>: No </a:t>
            </a:r>
            <a:r>
              <a:rPr lang="en-US" dirty="0" err="1"/>
              <a:t>numberOfStudents</a:t>
            </a:r>
            <a:r>
              <a:rPr lang="en-US" dirty="0"/>
              <a:t>, nor </a:t>
            </a:r>
            <a:r>
              <a:rPr lang="en-US" dirty="0" err="1"/>
              <a:t>degreesOffered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Wikidata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/>
              <a:t>Largest public crowd project on KBC</a:t>
            </a:r>
          </a:p>
          <a:p>
            <a:pPr lvl="1"/>
            <a:r>
              <a:rPr lang="en-US" dirty="0"/>
              <a:t>&gt;7000 properties</a:t>
            </a:r>
          </a:p>
          <a:p>
            <a:pPr lvl="1"/>
            <a:r>
              <a:rPr lang="en-US" dirty="0"/>
              <a:t>Musicians: No </a:t>
            </a:r>
            <a:r>
              <a:rPr lang="en-US" dirty="0" err="1"/>
              <a:t>performedAt</a:t>
            </a:r>
            <a:r>
              <a:rPr lang="en-US" dirty="0"/>
              <a:t>, </a:t>
            </a:r>
            <a:r>
              <a:rPr lang="en-US" dirty="0" err="1"/>
              <a:t>coveredArtist</a:t>
            </a:r>
            <a:r>
              <a:rPr lang="en-US" dirty="0"/>
              <a:t>, </a:t>
            </a:r>
            <a:r>
              <a:rPr lang="en-US" dirty="0" err="1"/>
              <a:t>songAbout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IMDB</a:t>
            </a:r>
          </a:p>
          <a:p>
            <a:pPr lvl="1"/>
            <a:r>
              <a:rPr lang="en-US" dirty="0"/>
              <a:t>Most popular movie information website</a:t>
            </a:r>
          </a:p>
          <a:p>
            <a:pPr lvl="1"/>
            <a:r>
              <a:rPr lang="en-US" dirty="0"/>
              <a:t>[Lockard et a., NAACL 2019]: Contains only about 10% of properties of 8 other domain-specific websites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83BE7-99F7-4CB0-874E-154C532D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583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919238"/>
              </p:ext>
            </p:extLst>
          </p:nvPr>
        </p:nvGraphicFramePr>
        <p:xfrm>
          <a:off x="457200" y="1447800"/>
          <a:ext cx="8229600" cy="368869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Traditional RE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Open RE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Input: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Corpus +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O(R) hand-labeled data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Corpus 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7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Relations: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Specified in advance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Discovered automatically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13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Extractor: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1" marB="4572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Relation-specific</a:t>
                      </a:r>
                    </a:p>
                  </a:txBody>
                  <a:tcPr marT="45721" marB="45721" horzOverflow="overflow">
                    <a:lnL>
                      <a:noFill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Relation-independent</a:t>
                      </a:r>
                    </a:p>
                  </a:txBody>
                  <a:tcPr marT="45721" marB="45721" horzOverflow="overflow">
                    <a:lnL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5715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D62-0C83-4294-A94A-F6658200385B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ln>
                  <a:noFill/>
                </a:ln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1" dirty="0"/>
              <a:t>OPEN VERSUS TRADITIONAL IE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Open vs. Traditional 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410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How is Open RE Possible?</a:t>
            </a:r>
          </a:p>
        </p:txBody>
      </p:sp>
    </p:spTree>
    <p:extLst>
      <p:ext uri="{BB962C8B-B14F-4D97-AF65-F5344CB8AC3E}">
        <p14:creationId xmlns:p14="http://schemas.microsoft.com/office/powerpoint/2010/main" val="1117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Semantic Tractability Hypothesis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062504" cy="435133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easy-to-understand </a:t>
                </a:r>
                <a:r>
                  <a:rPr lang="en-US" sz="2800" dirty="0"/>
                  <a:t>subset of English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062504" cy="4351338"/>
              </a:xfrm>
              <a:blipFill>
                <a:blip r:embed="rId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00FE7-CF35-404C-BC44-DF762DD49122}" type="slidenum">
              <a:rPr lang="en-US" smtClean="0"/>
              <a:t>109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828" y="2937395"/>
            <a:ext cx="3982172" cy="33257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8650" y="2937395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Characterized relations/arguments syntactically</a:t>
            </a:r>
            <a:br>
              <a:rPr lang="en-US" dirty="0"/>
            </a:br>
            <a:r>
              <a:rPr lang="en-US" dirty="0"/>
              <a:t>	</a:t>
            </a:r>
            <a:r>
              <a:rPr lang="en-US" sz="1600" dirty="0"/>
              <a:t>[</a:t>
            </a:r>
            <a:r>
              <a:rPr lang="en-US" sz="1600" dirty="0" err="1"/>
              <a:t>Banko</a:t>
            </a:r>
            <a:r>
              <a:rPr lang="en-US" sz="1600" dirty="0"/>
              <a:t> et al. ACL ’08]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Characterization is compact, domain independent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Covers 80-95% of binary relations in sample corpus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480" y="6263165"/>
            <a:ext cx="3561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(simplified!)</a:t>
            </a:r>
          </a:p>
        </p:txBody>
      </p:sp>
    </p:spTree>
    <p:extLst>
      <p:ext uri="{BB962C8B-B14F-4D97-AF65-F5344CB8AC3E}">
        <p14:creationId xmlns:p14="http://schemas.microsoft.com/office/powerpoint/2010/main" val="33337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4255" y="909330"/>
            <a:ext cx="8097714" cy="47298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000" dirty="0"/>
              <a:t>Extracting Relation Triples from Text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1263" y="6063916"/>
            <a:ext cx="6487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relations should we extract?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7A807E-B135-4081-A30D-CC4D843D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86"/>
          <a:stretch/>
        </p:blipFill>
        <p:spPr>
          <a:xfrm>
            <a:off x="1169377" y="1943100"/>
            <a:ext cx="6317273" cy="39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696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2423"/>
          <a:stretch/>
        </p:blipFill>
        <p:spPr>
          <a:xfrm>
            <a:off x="241274" y="1497874"/>
            <a:ext cx="8050648" cy="50410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Reverb [Fader et al., 2011]</a:t>
            </a:r>
          </a:p>
        </p:txBody>
      </p:sp>
    </p:spTree>
    <p:extLst>
      <p:ext uri="{BB962C8B-B14F-4D97-AF65-F5344CB8AC3E}">
        <p14:creationId xmlns:p14="http://schemas.microsoft.com/office/powerpoint/2010/main" val="355134677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1"/>
          <p:cNvGraphicFramePr>
            <a:graphicFrameLocks noGrp="1"/>
          </p:cNvGraphicFramePr>
          <p:nvPr>
            <p:ph idx="1"/>
            <p:extLst/>
          </p:nvPr>
        </p:nvGraphicFramePr>
        <p:xfrm>
          <a:off x="-152400" y="1295400"/>
          <a:ext cx="9144000" cy="509587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invented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acquired by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has a PhD in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denied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voted for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inhibits tumor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 in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inherited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born in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mastered the art of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downloaded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aspired to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the patron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saint of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expelled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Arrived from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wrote the book on</a:t>
                      </a:r>
                    </a:p>
                  </a:txBody>
                  <a:tcPr marT="45714" marB="4571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D62-0C83-4294-A94A-F6658200385B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Sample Reverb relations</a:t>
            </a:r>
          </a:p>
        </p:txBody>
      </p:sp>
    </p:spTree>
    <p:extLst>
      <p:ext uri="{BB962C8B-B14F-4D97-AF65-F5344CB8AC3E}">
        <p14:creationId xmlns:p14="http://schemas.microsoft.com/office/powerpoint/2010/main" val="41709781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FCB5C-5CD0-4E07-AB7E-D5E1315A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OpenIE</a:t>
            </a:r>
            <a:r>
              <a:rPr lang="en-US" dirty="0"/>
              <a:t>: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E2BA8-8EF5-41C2-ABBE-61FBD9C54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https://demo.allennlp.org/open-information-extraction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Einstein likes ice cream. Bus 105 is going to the zoo. The fox chased the rabbit that was hiding in the bush.</a:t>
            </a:r>
          </a:p>
          <a:p>
            <a:endParaRPr lang="en-US" dirty="0"/>
          </a:p>
          <a:p>
            <a:r>
              <a:rPr lang="en-US" dirty="0"/>
              <a:t>See BIO tagging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AB90A-C03A-4AE8-BBAB-0EC215832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1868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(1)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9264"/>
          <a:stretch/>
        </p:blipFill>
        <p:spPr>
          <a:xfrm>
            <a:off x="542380" y="1690692"/>
            <a:ext cx="7425963" cy="2881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0" y="4387374"/>
            <a:ext cx="61458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 R. Feynman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worked jointly with </a:t>
            </a:r>
            <a:r>
              <a:rPr lang="en-US" sz="19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Dyson</a:t>
            </a:r>
          </a:p>
        </p:txBody>
      </p:sp>
    </p:spTree>
    <p:extLst>
      <p:ext uri="{BB962C8B-B14F-4D97-AF65-F5344CB8AC3E}">
        <p14:creationId xmlns:p14="http://schemas.microsoft.com/office/powerpoint/2010/main" val="145791949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3513"/>
          <a:stretch/>
        </p:blipFill>
        <p:spPr>
          <a:xfrm>
            <a:off x="358681" y="1262743"/>
            <a:ext cx="8236402" cy="4793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6818"/>
          <a:stretch/>
        </p:blipFill>
        <p:spPr>
          <a:xfrm>
            <a:off x="358681" y="1071154"/>
            <a:ext cx="8575086" cy="505006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 dirty="0"/>
              <a:t>Challenges (2)</a:t>
            </a:r>
          </a:p>
        </p:txBody>
      </p:sp>
    </p:spTree>
    <p:extLst>
      <p:ext uri="{BB962C8B-B14F-4D97-AF65-F5344CB8AC3E}">
        <p14:creationId xmlns:p14="http://schemas.microsoft.com/office/powerpoint/2010/main" val="15510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D62-0C83-4294-A94A-F6658200385B}" type="slidenum">
              <a:rPr lang="en-US" b="1" smtClean="0"/>
              <a:pPr/>
              <a:t>115</a:t>
            </a:fld>
            <a:endParaRPr lang="en-US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</p:spPr>
        <p:txBody>
          <a:bodyPr/>
          <a:lstStyle/>
          <a:p>
            <a:r>
              <a:rPr lang="en-US" dirty="0"/>
              <a:t>System 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7471" t="18433"/>
          <a:stretch/>
        </p:blipFill>
        <p:spPr>
          <a:xfrm>
            <a:off x="6934472" y="1690691"/>
            <a:ext cx="1881867" cy="47557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8175" y="1716321"/>
            <a:ext cx="6296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2007 </a:t>
            </a:r>
            <a:r>
              <a:rPr lang="en-US" dirty="0" err="1"/>
              <a:t>Textrunner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CRF and self-training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2010 </a:t>
            </a:r>
            <a:r>
              <a:rPr lang="en-US" dirty="0" err="1"/>
              <a:t>ReVerb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POS-based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2012: OLLIE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Dependency-parse 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2013: </a:t>
            </a:r>
            <a:r>
              <a:rPr lang="en-US" dirty="0" err="1"/>
              <a:t>ClausIE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Sentence restructuring before dependency parsing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</a:t>
            </a:r>
            <a:r>
              <a:rPr lang="en-US" dirty="0" err="1"/>
              <a:t>OpenIE</a:t>
            </a:r>
            <a:r>
              <a:rPr lang="en-US" dirty="0"/>
              <a:t> 4.0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SRL-based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2016 </a:t>
            </a:r>
            <a:r>
              <a:rPr lang="en-US" dirty="0" err="1"/>
              <a:t>OpenIE</a:t>
            </a:r>
            <a:r>
              <a:rPr lang="en-US" dirty="0"/>
              <a:t> 5.0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Compound noun phrases,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2017 </a:t>
            </a:r>
            <a:r>
              <a:rPr lang="en-US" dirty="0" err="1"/>
              <a:t>MinIE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Minimizing extractions by removal of minor qualifiers etc.</a:t>
            </a:r>
          </a:p>
        </p:txBody>
      </p:sp>
    </p:spTree>
    <p:extLst>
      <p:ext uri="{BB962C8B-B14F-4D97-AF65-F5344CB8AC3E}">
        <p14:creationId xmlns:p14="http://schemas.microsoft.com/office/powerpoint/2010/main" val="9579576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OLLIE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4305" b="-1"/>
          <a:stretch/>
        </p:blipFill>
        <p:spPr>
          <a:xfrm>
            <a:off x="100899" y="2211977"/>
            <a:ext cx="8987710" cy="344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4414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505391"/>
              </p:ext>
            </p:extLst>
          </p:nvPr>
        </p:nvGraphicFramePr>
        <p:xfrm>
          <a:off x="304800" y="1524000"/>
          <a:ext cx="8458200" cy="4424365"/>
        </p:xfrm>
        <a:graphic>
          <a:graphicData uri="http://schemas.openxmlformats.org/drawingml/2006/table">
            <a:tbl>
              <a:tblPr/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DARPA MR Domains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&lt;50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NYU, Yago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&lt;100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~500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DBpedia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3.2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940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PropBank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3,600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VerbNet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Wikipedia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Infoboxes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 &gt; 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~5,000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TextRunner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100,000+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ReVerb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1,000,000+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FD62-0C83-4294-A94A-F6658200385B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ln>
                  <a:noFill/>
                </a:ln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</a:lstStyle>
          <a:p>
            <a:r>
              <a:rPr lang="en-US" b="1" dirty="0"/>
              <a:t>NUMBER OF RELATIONS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563562"/>
          </a:xfrm>
        </p:spPr>
        <p:txBody>
          <a:bodyPr>
            <a:normAutofit/>
          </a:bodyPr>
          <a:lstStyle/>
          <a:p>
            <a:r>
              <a:rPr lang="en-US" dirty="0"/>
              <a:t>Number of relation phrases</a:t>
            </a:r>
          </a:p>
        </p:txBody>
      </p:sp>
    </p:spTree>
    <p:extLst>
      <p:ext uri="{BB962C8B-B14F-4D97-AF65-F5344CB8AC3E}">
        <p14:creationId xmlns:p14="http://schemas.microsoft.com/office/powerpoint/2010/main" val="36005110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AKBC via </a:t>
            </a:r>
            <a:r>
              <a:rPr lang="en-US" dirty="0" err="1"/>
              <a:t>OpenIE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https://openie.allenai.org/</a:t>
            </a:r>
            <a:endParaRPr lang="en-US" dirty="0"/>
          </a:p>
          <a:p>
            <a:endParaRPr lang="en-US" dirty="0"/>
          </a:p>
          <a:p>
            <a:r>
              <a:rPr lang="en-US" dirty="0"/>
              <a:t>Saarland</a:t>
            </a:r>
          </a:p>
          <a:p>
            <a:r>
              <a:rPr lang="en-US" dirty="0"/>
              <a:t>Einstein</a:t>
            </a:r>
          </a:p>
          <a:p>
            <a:r>
              <a:rPr lang="en-US" dirty="0"/>
              <a:t>Kangaroo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1034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Verb-based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SRL-based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predicates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 err="1"/>
              <a:t>Semistructured</a:t>
            </a:r>
            <a:r>
              <a:rPr lang="en-US" kern="0" dirty="0"/>
              <a:t> web: </a:t>
            </a:r>
            <a:r>
              <a:rPr lang="en-US" kern="0" dirty="0" err="1"/>
              <a:t>Openceres</a:t>
            </a: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1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6387989" y="4217497"/>
            <a:ext cx="1130113" cy="373716"/>
          </a:xfrm>
          <a:custGeom>
            <a:avLst/>
            <a:gdLst/>
            <a:ahLst/>
            <a:cxnLst/>
            <a:rect l="l" t="t" r="r" b="b"/>
            <a:pathLst>
              <a:path w="1280795" h="423545">
                <a:moveTo>
                  <a:pt x="640216" y="0"/>
                </a:moveTo>
                <a:lnTo>
                  <a:pt x="585560" y="765"/>
                </a:lnTo>
                <a:lnTo>
                  <a:pt x="531224" y="3060"/>
                </a:lnTo>
                <a:lnTo>
                  <a:pt x="477528" y="6885"/>
                </a:lnTo>
                <a:lnTo>
                  <a:pt x="424793" y="12240"/>
                </a:lnTo>
                <a:lnTo>
                  <a:pt x="373338" y="19126"/>
                </a:lnTo>
                <a:lnTo>
                  <a:pt x="323485" y="27542"/>
                </a:lnTo>
                <a:lnTo>
                  <a:pt x="275552" y="37487"/>
                </a:lnTo>
                <a:lnTo>
                  <a:pt x="229861" y="48963"/>
                </a:lnTo>
                <a:lnTo>
                  <a:pt x="186731" y="61969"/>
                </a:lnTo>
                <a:lnTo>
                  <a:pt x="133379" y="81901"/>
                </a:lnTo>
                <a:lnTo>
                  <a:pt x="88919" y="103375"/>
                </a:lnTo>
                <a:lnTo>
                  <a:pt x="53351" y="126111"/>
                </a:lnTo>
                <a:lnTo>
                  <a:pt x="8891" y="174247"/>
                </a:lnTo>
                <a:lnTo>
                  <a:pt x="0" y="199086"/>
                </a:lnTo>
                <a:lnTo>
                  <a:pt x="0" y="224065"/>
                </a:lnTo>
                <a:lnTo>
                  <a:pt x="26675" y="273322"/>
                </a:lnTo>
                <a:lnTo>
                  <a:pt x="88919" y="319775"/>
                </a:lnTo>
                <a:lnTo>
                  <a:pt x="133379" y="341249"/>
                </a:lnTo>
                <a:lnTo>
                  <a:pt x="186731" y="361181"/>
                </a:lnTo>
                <a:lnTo>
                  <a:pt x="229861" y="374187"/>
                </a:lnTo>
                <a:lnTo>
                  <a:pt x="275552" y="385663"/>
                </a:lnTo>
                <a:lnTo>
                  <a:pt x="323485" y="395609"/>
                </a:lnTo>
                <a:lnTo>
                  <a:pt x="373338" y="404024"/>
                </a:lnTo>
                <a:lnTo>
                  <a:pt x="424793" y="410910"/>
                </a:lnTo>
                <a:lnTo>
                  <a:pt x="477528" y="416265"/>
                </a:lnTo>
                <a:lnTo>
                  <a:pt x="531224" y="420091"/>
                </a:lnTo>
                <a:lnTo>
                  <a:pt x="585560" y="422386"/>
                </a:lnTo>
                <a:lnTo>
                  <a:pt x="640216" y="423151"/>
                </a:lnTo>
                <a:lnTo>
                  <a:pt x="694872" y="422386"/>
                </a:lnTo>
                <a:lnTo>
                  <a:pt x="749208" y="420091"/>
                </a:lnTo>
                <a:lnTo>
                  <a:pt x="802903" y="416265"/>
                </a:lnTo>
                <a:lnTo>
                  <a:pt x="855639" y="410910"/>
                </a:lnTo>
                <a:lnTo>
                  <a:pt x="907093" y="404024"/>
                </a:lnTo>
                <a:lnTo>
                  <a:pt x="956947" y="395609"/>
                </a:lnTo>
                <a:lnTo>
                  <a:pt x="1004879" y="385663"/>
                </a:lnTo>
                <a:lnTo>
                  <a:pt x="1050571" y="374187"/>
                </a:lnTo>
                <a:lnTo>
                  <a:pt x="1093701" y="361181"/>
                </a:lnTo>
                <a:lnTo>
                  <a:pt x="1147053" y="341249"/>
                </a:lnTo>
                <a:lnTo>
                  <a:pt x="1191513" y="319775"/>
                </a:lnTo>
                <a:lnTo>
                  <a:pt x="1227080" y="297039"/>
                </a:lnTo>
                <a:lnTo>
                  <a:pt x="1271540" y="248903"/>
                </a:lnTo>
                <a:lnTo>
                  <a:pt x="1280432" y="224065"/>
                </a:lnTo>
                <a:lnTo>
                  <a:pt x="1280432" y="199086"/>
                </a:lnTo>
                <a:lnTo>
                  <a:pt x="1253756" y="149829"/>
                </a:lnTo>
                <a:lnTo>
                  <a:pt x="1191513" y="103375"/>
                </a:lnTo>
                <a:lnTo>
                  <a:pt x="1147053" y="81901"/>
                </a:lnTo>
                <a:lnTo>
                  <a:pt x="1093701" y="61969"/>
                </a:lnTo>
                <a:lnTo>
                  <a:pt x="1050571" y="48963"/>
                </a:lnTo>
                <a:lnTo>
                  <a:pt x="1004879" y="37487"/>
                </a:lnTo>
                <a:lnTo>
                  <a:pt x="956947" y="27542"/>
                </a:lnTo>
                <a:lnTo>
                  <a:pt x="907093" y="19126"/>
                </a:lnTo>
                <a:lnTo>
                  <a:pt x="855639" y="12240"/>
                </a:lnTo>
                <a:lnTo>
                  <a:pt x="802903" y="6885"/>
                </a:lnTo>
                <a:lnTo>
                  <a:pt x="749208" y="3060"/>
                </a:lnTo>
                <a:lnTo>
                  <a:pt x="694872" y="765"/>
                </a:lnTo>
                <a:lnTo>
                  <a:pt x="640216" y="0"/>
                </a:lnTo>
                <a:close/>
              </a:path>
            </a:pathLst>
          </a:custGeom>
          <a:solidFill>
            <a:srgbClr val="99B0D7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6387961" y="4217484"/>
            <a:ext cx="1130113" cy="373716"/>
          </a:xfrm>
          <a:custGeom>
            <a:avLst/>
            <a:gdLst/>
            <a:ahLst/>
            <a:cxnLst/>
            <a:rect l="l" t="t" r="r" b="b"/>
            <a:pathLst>
              <a:path w="1280795" h="423545">
                <a:moveTo>
                  <a:pt x="1093706" y="61964"/>
                </a:moveTo>
                <a:lnTo>
                  <a:pt x="1147056" y="81897"/>
                </a:lnTo>
                <a:lnTo>
                  <a:pt x="1191514" y="103372"/>
                </a:lnTo>
                <a:lnTo>
                  <a:pt x="1227081" y="126108"/>
                </a:lnTo>
                <a:lnTo>
                  <a:pt x="1271539" y="174243"/>
                </a:lnTo>
                <a:lnTo>
                  <a:pt x="1280431" y="199082"/>
                </a:lnTo>
                <a:lnTo>
                  <a:pt x="1280431" y="224061"/>
                </a:lnTo>
                <a:lnTo>
                  <a:pt x="1253756" y="273317"/>
                </a:lnTo>
                <a:lnTo>
                  <a:pt x="1191514" y="319771"/>
                </a:lnTo>
                <a:lnTo>
                  <a:pt x="1147056" y="341246"/>
                </a:lnTo>
                <a:lnTo>
                  <a:pt x="1093706" y="361179"/>
                </a:lnTo>
                <a:lnTo>
                  <a:pt x="1050575" y="374184"/>
                </a:lnTo>
                <a:lnTo>
                  <a:pt x="1004883" y="385659"/>
                </a:lnTo>
                <a:lnTo>
                  <a:pt x="956950" y="395604"/>
                </a:lnTo>
                <a:lnTo>
                  <a:pt x="907095" y="404018"/>
                </a:lnTo>
                <a:lnTo>
                  <a:pt x="855640" y="410903"/>
                </a:lnTo>
                <a:lnTo>
                  <a:pt x="802905" y="416258"/>
                </a:lnTo>
                <a:lnTo>
                  <a:pt x="749208" y="420083"/>
                </a:lnTo>
                <a:lnTo>
                  <a:pt x="694872" y="422378"/>
                </a:lnTo>
                <a:lnTo>
                  <a:pt x="640215" y="423143"/>
                </a:lnTo>
                <a:lnTo>
                  <a:pt x="585559" y="422378"/>
                </a:lnTo>
                <a:lnTo>
                  <a:pt x="531222" y="420083"/>
                </a:lnTo>
                <a:lnTo>
                  <a:pt x="477526" y="416258"/>
                </a:lnTo>
                <a:lnTo>
                  <a:pt x="424790" y="410903"/>
                </a:lnTo>
                <a:lnTo>
                  <a:pt x="373335" y="404018"/>
                </a:lnTo>
                <a:lnTo>
                  <a:pt x="323481" y="395604"/>
                </a:lnTo>
                <a:lnTo>
                  <a:pt x="275547" y="385659"/>
                </a:lnTo>
                <a:lnTo>
                  <a:pt x="229855" y="374184"/>
                </a:lnTo>
                <a:lnTo>
                  <a:pt x="186724" y="361179"/>
                </a:lnTo>
                <a:lnTo>
                  <a:pt x="133374" y="341246"/>
                </a:lnTo>
                <a:lnTo>
                  <a:pt x="88916" y="319771"/>
                </a:lnTo>
                <a:lnTo>
                  <a:pt x="53349" y="297035"/>
                </a:lnTo>
                <a:lnTo>
                  <a:pt x="8891" y="248899"/>
                </a:lnTo>
                <a:lnTo>
                  <a:pt x="0" y="224061"/>
                </a:lnTo>
                <a:lnTo>
                  <a:pt x="0" y="199082"/>
                </a:lnTo>
                <a:lnTo>
                  <a:pt x="26674" y="149825"/>
                </a:lnTo>
                <a:lnTo>
                  <a:pt x="88916" y="103372"/>
                </a:lnTo>
                <a:lnTo>
                  <a:pt x="133374" y="81897"/>
                </a:lnTo>
                <a:lnTo>
                  <a:pt x="186724" y="61964"/>
                </a:lnTo>
                <a:lnTo>
                  <a:pt x="229855" y="48959"/>
                </a:lnTo>
                <a:lnTo>
                  <a:pt x="275547" y="37484"/>
                </a:lnTo>
                <a:lnTo>
                  <a:pt x="323481" y="27539"/>
                </a:lnTo>
                <a:lnTo>
                  <a:pt x="373335" y="19124"/>
                </a:lnTo>
                <a:lnTo>
                  <a:pt x="424790" y="12239"/>
                </a:lnTo>
                <a:lnTo>
                  <a:pt x="477526" y="6884"/>
                </a:lnTo>
                <a:lnTo>
                  <a:pt x="531222" y="3059"/>
                </a:lnTo>
                <a:lnTo>
                  <a:pt x="585559" y="764"/>
                </a:lnTo>
                <a:lnTo>
                  <a:pt x="640215" y="0"/>
                </a:lnTo>
                <a:lnTo>
                  <a:pt x="694872" y="764"/>
                </a:lnTo>
                <a:lnTo>
                  <a:pt x="749208" y="3059"/>
                </a:lnTo>
                <a:lnTo>
                  <a:pt x="802905" y="6884"/>
                </a:lnTo>
                <a:lnTo>
                  <a:pt x="855640" y="12239"/>
                </a:lnTo>
                <a:lnTo>
                  <a:pt x="907095" y="19124"/>
                </a:lnTo>
                <a:lnTo>
                  <a:pt x="956950" y="27539"/>
                </a:lnTo>
                <a:lnTo>
                  <a:pt x="1004883" y="37484"/>
                </a:lnTo>
                <a:lnTo>
                  <a:pt x="1050575" y="48959"/>
                </a:lnTo>
                <a:lnTo>
                  <a:pt x="1093706" y="61964"/>
                </a:lnTo>
              </a:path>
            </a:pathLst>
          </a:custGeom>
          <a:ln w="13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6542556" y="4282139"/>
            <a:ext cx="809065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spc="-13" dirty="0">
                <a:latin typeface="Arial"/>
                <a:cs typeface="Arial"/>
              </a:rPr>
              <a:t>ARTIFACT</a:t>
            </a:r>
            <a:endParaRPr sz="1279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97392" y="2462975"/>
            <a:ext cx="7321393" cy="1493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4638801" y="2486782"/>
            <a:ext cx="999565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98057">
              <a:lnSpc>
                <a:spcPts val="1474"/>
              </a:lnSpc>
              <a:spcBef>
                <a:spcPts val="194"/>
              </a:spcBef>
            </a:pPr>
            <a:r>
              <a:rPr sz="1279" spc="4" dirty="0">
                <a:latin typeface="Arial"/>
                <a:cs typeface="Arial"/>
              </a:rPr>
              <a:t>GENERAL  A</a:t>
            </a:r>
            <a:r>
              <a:rPr sz="1279" spc="-4" dirty="0">
                <a:latin typeface="Arial"/>
                <a:cs typeface="Arial"/>
              </a:rPr>
              <a:t>FF</a:t>
            </a:r>
            <a:r>
              <a:rPr sz="1279" dirty="0">
                <a:latin typeface="Arial"/>
                <a:cs typeface="Arial"/>
              </a:rPr>
              <a:t>ILI</a:t>
            </a:r>
            <a:r>
              <a:rPr sz="1279" spc="-93" dirty="0">
                <a:latin typeface="Arial"/>
                <a:cs typeface="Arial"/>
              </a:rPr>
              <a:t>A</a:t>
            </a:r>
            <a:r>
              <a:rPr sz="1279" spc="-4" dirty="0">
                <a:latin typeface="Arial"/>
                <a:cs typeface="Arial"/>
              </a:rPr>
              <a:t>TION</a:t>
            </a:r>
            <a:endParaRPr sz="1279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91611" y="4094972"/>
            <a:ext cx="3761621" cy="1560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2783656" y="4118784"/>
            <a:ext cx="999565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302015">
              <a:lnSpc>
                <a:spcPts val="1474"/>
              </a:lnSpc>
              <a:spcBef>
                <a:spcPts val="194"/>
              </a:spcBef>
            </a:pPr>
            <a:r>
              <a:rPr sz="1279" spc="4" dirty="0">
                <a:latin typeface="Arial"/>
                <a:cs typeface="Arial"/>
              </a:rPr>
              <a:t>ORG  A</a:t>
            </a:r>
            <a:r>
              <a:rPr sz="1279" spc="-4" dirty="0">
                <a:latin typeface="Arial"/>
                <a:cs typeface="Arial"/>
              </a:rPr>
              <a:t>FF</a:t>
            </a:r>
            <a:r>
              <a:rPr sz="1279" dirty="0">
                <a:latin typeface="Arial"/>
                <a:cs typeface="Arial"/>
              </a:rPr>
              <a:t>ILI</a:t>
            </a:r>
            <a:r>
              <a:rPr sz="1279" spc="-93" dirty="0">
                <a:latin typeface="Arial"/>
                <a:cs typeface="Arial"/>
              </a:rPr>
              <a:t>A</a:t>
            </a:r>
            <a:r>
              <a:rPr sz="1279" spc="-4" dirty="0">
                <a:latin typeface="Arial"/>
                <a:cs typeface="Arial"/>
              </a:rPr>
              <a:t>TION</a:t>
            </a:r>
            <a:endParaRPr sz="1279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36353" y="2486782"/>
            <a:ext cx="621366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66118">
              <a:lnSpc>
                <a:spcPts val="1474"/>
              </a:lnSpc>
              <a:spcBef>
                <a:spcPts val="194"/>
              </a:spcBef>
            </a:pPr>
            <a:r>
              <a:rPr sz="1279" spc="-40" dirty="0">
                <a:latin typeface="Arial"/>
                <a:cs typeface="Arial"/>
              </a:rPr>
              <a:t>PART-  </a:t>
            </a:r>
            <a:r>
              <a:rPr sz="1279" dirty="0">
                <a:latin typeface="Arial"/>
                <a:cs typeface="Arial"/>
              </a:rPr>
              <a:t>WHOLE</a:t>
            </a:r>
            <a:endParaRPr sz="1279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21670" y="2486782"/>
            <a:ext cx="767043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83488" marR="4483" indent="-72842">
              <a:lnSpc>
                <a:spcPts val="1474"/>
              </a:lnSpc>
              <a:spcBef>
                <a:spcPts val="194"/>
              </a:spcBef>
            </a:pPr>
            <a:r>
              <a:rPr sz="1279" spc="4" dirty="0">
                <a:latin typeface="Arial"/>
                <a:cs typeface="Arial"/>
              </a:rPr>
              <a:t>PERS</a:t>
            </a:r>
            <a:r>
              <a:rPr sz="1279" dirty="0">
                <a:latin typeface="Arial"/>
                <a:cs typeface="Arial"/>
              </a:rPr>
              <a:t>ON-  SOCIAL</a:t>
            </a:r>
            <a:endParaRPr sz="1279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18268" y="2580123"/>
            <a:ext cx="830916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PHYSICAL</a:t>
            </a:r>
            <a:endParaRPr sz="1279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85759" y="3448634"/>
            <a:ext cx="603997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Located</a:t>
            </a:r>
            <a:endParaRPr sz="1279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9408" y="3140170"/>
            <a:ext cx="376518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Near</a:t>
            </a:r>
            <a:endParaRPr sz="1279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4918" y="3140170"/>
            <a:ext cx="503704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spc="-4" dirty="0">
                <a:latin typeface="Arial"/>
                <a:cs typeface="Arial"/>
              </a:rPr>
              <a:t>F</a:t>
            </a:r>
            <a:r>
              <a:rPr sz="1279" dirty="0">
                <a:latin typeface="Arial"/>
                <a:cs typeface="Arial"/>
              </a:rPr>
              <a:t>amily</a:t>
            </a:r>
            <a:endParaRPr sz="1279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69871" y="3094231"/>
            <a:ext cx="1318372" cy="721879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661743" marR="4483" indent="58834">
              <a:lnSpc>
                <a:spcPts val="1474"/>
              </a:lnSpc>
              <a:spcBef>
                <a:spcPts val="194"/>
              </a:spcBef>
            </a:pPr>
            <a:r>
              <a:rPr sz="1279" dirty="0">
                <a:latin typeface="Arial"/>
                <a:cs typeface="Arial"/>
              </a:rPr>
              <a:t>Lasting  Personal</a:t>
            </a:r>
            <a:endParaRPr sz="1279">
              <a:latin typeface="Arial"/>
              <a:cs typeface="Arial"/>
            </a:endParaRPr>
          </a:p>
          <a:p>
            <a:pPr marL="11206">
              <a:spcBef>
                <a:spcPts val="922"/>
              </a:spcBef>
            </a:pPr>
            <a:r>
              <a:rPr sz="1279" dirty="0">
                <a:latin typeface="Arial"/>
                <a:cs typeface="Arial"/>
              </a:rPr>
              <a:t>Business</a:t>
            </a:r>
            <a:endParaRPr sz="1279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7793" y="3134334"/>
            <a:ext cx="721659" cy="794335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11206" marR="4483" indent="-560" algn="ctr">
              <a:lnSpc>
                <a:spcPts val="1474"/>
              </a:lnSpc>
              <a:spcBef>
                <a:spcPts val="194"/>
              </a:spcBef>
            </a:pPr>
            <a:r>
              <a:rPr sz="1279" dirty="0">
                <a:latin typeface="Arial"/>
                <a:cs typeface="Arial"/>
              </a:rPr>
              <a:t>Citizen-  Resident-  Ethnicity-  Religion</a:t>
            </a:r>
            <a:endParaRPr sz="1279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64364" y="3506965"/>
            <a:ext cx="1021416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292489" marR="4483" indent="-281843">
              <a:lnSpc>
                <a:spcPts val="1474"/>
              </a:lnSpc>
              <a:spcBef>
                <a:spcPts val="194"/>
              </a:spcBef>
            </a:pPr>
            <a:r>
              <a:rPr sz="1279" dirty="0">
                <a:latin typeface="Arial"/>
                <a:cs typeface="Arial"/>
              </a:rPr>
              <a:t>Org-Location-  Origin</a:t>
            </a:r>
            <a:endParaRPr sz="1279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60416" y="4486895"/>
            <a:ext cx="1164291" cy="941133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6896" marR="349082" indent="-16249">
              <a:lnSpc>
                <a:spcPct val="157100"/>
              </a:lnSpc>
              <a:spcBef>
                <a:spcPts val="84"/>
              </a:spcBef>
            </a:pPr>
            <a:r>
              <a:rPr sz="1279" spc="-4" dirty="0">
                <a:latin typeface="Arial"/>
                <a:cs typeface="Arial"/>
              </a:rPr>
              <a:t>Founder  </a:t>
            </a:r>
            <a:r>
              <a:rPr sz="1279" dirty="0">
                <a:latin typeface="Arial"/>
                <a:cs typeface="Arial"/>
              </a:rPr>
              <a:t>Ownership</a:t>
            </a:r>
            <a:endParaRPr sz="1279">
              <a:latin typeface="Arial"/>
              <a:cs typeface="Arial"/>
            </a:endParaRPr>
          </a:p>
          <a:p>
            <a:pPr marL="253827">
              <a:spcBef>
                <a:spcPts val="877"/>
              </a:spcBef>
            </a:pPr>
            <a:r>
              <a:rPr sz="1279" dirty="0">
                <a:latin typeface="Arial"/>
                <a:cs typeface="Arial"/>
              </a:rPr>
              <a:t>Membership</a:t>
            </a:r>
            <a:endParaRPr sz="1279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76315" y="4419816"/>
            <a:ext cx="1184462" cy="8186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6" marR="4483" indent="580496">
              <a:lnSpc>
                <a:spcPct val="136900"/>
              </a:lnSpc>
              <a:spcBef>
                <a:spcPts val="75"/>
              </a:spcBef>
            </a:pPr>
            <a:r>
              <a:rPr sz="1279" dirty="0">
                <a:latin typeface="Arial"/>
                <a:cs typeface="Arial"/>
              </a:rPr>
              <a:t>Inves</a:t>
            </a:r>
            <a:r>
              <a:rPr sz="1279" spc="-4" dirty="0">
                <a:latin typeface="Arial"/>
                <a:cs typeface="Arial"/>
              </a:rPr>
              <a:t>t</a:t>
            </a:r>
            <a:r>
              <a:rPr sz="1279" dirty="0">
                <a:latin typeface="Arial"/>
                <a:cs typeface="Arial"/>
              </a:rPr>
              <a:t>or  Student-Alum  Employment</a:t>
            </a:r>
            <a:endParaRPr sz="1279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45289" y="4869427"/>
            <a:ext cx="2147047" cy="466725"/>
          </a:xfrm>
          <a:custGeom>
            <a:avLst/>
            <a:gdLst/>
            <a:ahLst/>
            <a:cxnLst/>
            <a:rect l="l" t="t" r="r" b="b"/>
            <a:pathLst>
              <a:path w="2433320" h="528954">
                <a:moveTo>
                  <a:pt x="1216539" y="0"/>
                </a:moveTo>
                <a:lnTo>
                  <a:pt x="1106774" y="1072"/>
                </a:lnTo>
                <a:lnTo>
                  <a:pt x="997730" y="4288"/>
                </a:lnTo>
                <a:lnTo>
                  <a:pt x="943704" y="6700"/>
                </a:lnTo>
                <a:lnTo>
                  <a:pt x="890129" y="9648"/>
                </a:lnTo>
                <a:lnTo>
                  <a:pt x="837094" y="13132"/>
                </a:lnTo>
                <a:lnTo>
                  <a:pt x="784690" y="17153"/>
                </a:lnTo>
                <a:lnTo>
                  <a:pt x="733006" y="21709"/>
                </a:lnTo>
                <a:lnTo>
                  <a:pt x="682134" y="26801"/>
                </a:lnTo>
                <a:lnTo>
                  <a:pt x="632164" y="32430"/>
                </a:lnTo>
                <a:lnTo>
                  <a:pt x="583184" y="38594"/>
                </a:lnTo>
                <a:lnTo>
                  <a:pt x="535286" y="45295"/>
                </a:lnTo>
                <a:lnTo>
                  <a:pt x="488560" y="52531"/>
                </a:lnTo>
                <a:lnTo>
                  <a:pt x="443095" y="60304"/>
                </a:lnTo>
                <a:lnTo>
                  <a:pt x="398982" y="68612"/>
                </a:lnTo>
                <a:lnTo>
                  <a:pt x="356311" y="77457"/>
                </a:lnTo>
                <a:lnTo>
                  <a:pt x="294472" y="91927"/>
                </a:lnTo>
                <a:lnTo>
                  <a:pt x="238522" y="107121"/>
                </a:lnTo>
                <a:lnTo>
                  <a:pt x="188462" y="122965"/>
                </a:lnTo>
                <a:lnTo>
                  <a:pt x="144291" y="139388"/>
                </a:lnTo>
                <a:lnTo>
                  <a:pt x="106009" y="156317"/>
                </a:lnTo>
                <a:lnTo>
                  <a:pt x="47115" y="191404"/>
                </a:lnTo>
                <a:lnTo>
                  <a:pt x="11778" y="227647"/>
                </a:lnTo>
                <a:lnTo>
                  <a:pt x="0" y="264469"/>
                </a:lnTo>
                <a:lnTo>
                  <a:pt x="2944" y="282916"/>
                </a:lnTo>
                <a:lnTo>
                  <a:pt x="26502" y="319520"/>
                </a:lnTo>
                <a:lnTo>
                  <a:pt x="73618" y="355257"/>
                </a:lnTo>
                <a:lnTo>
                  <a:pt x="144291" y="389546"/>
                </a:lnTo>
                <a:lnTo>
                  <a:pt x="188462" y="405968"/>
                </a:lnTo>
                <a:lnTo>
                  <a:pt x="238522" y="421811"/>
                </a:lnTo>
                <a:lnTo>
                  <a:pt x="294472" y="437003"/>
                </a:lnTo>
                <a:lnTo>
                  <a:pt x="356311" y="451472"/>
                </a:lnTo>
                <a:lnTo>
                  <a:pt x="398982" y="460316"/>
                </a:lnTo>
                <a:lnTo>
                  <a:pt x="443095" y="468625"/>
                </a:lnTo>
                <a:lnTo>
                  <a:pt x="488560" y="476398"/>
                </a:lnTo>
                <a:lnTo>
                  <a:pt x="535286" y="483634"/>
                </a:lnTo>
                <a:lnTo>
                  <a:pt x="583184" y="490334"/>
                </a:lnTo>
                <a:lnTo>
                  <a:pt x="632164" y="496499"/>
                </a:lnTo>
                <a:lnTo>
                  <a:pt x="682134" y="502127"/>
                </a:lnTo>
                <a:lnTo>
                  <a:pt x="733006" y="507220"/>
                </a:lnTo>
                <a:lnTo>
                  <a:pt x="784690" y="511776"/>
                </a:lnTo>
                <a:lnTo>
                  <a:pt x="837094" y="515796"/>
                </a:lnTo>
                <a:lnTo>
                  <a:pt x="890129" y="519280"/>
                </a:lnTo>
                <a:lnTo>
                  <a:pt x="943704" y="522229"/>
                </a:lnTo>
                <a:lnTo>
                  <a:pt x="997730" y="524641"/>
                </a:lnTo>
                <a:lnTo>
                  <a:pt x="1106774" y="527857"/>
                </a:lnTo>
                <a:lnTo>
                  <a:pt x="1216539" y="528929"/>
                </a:lnTo>
                <a:lnTo>
                  <a:pt x="1326304" y="527857"/>
                </a:lnTo>
                <a:lnTo>
                  <a:pt x="1435347" y="524641"/>
                </a:lnTo>
                <a:lnTo>
                  <a:pt x="1489374" y="522229"/>
                </a:lnTo>
                <a:lnTo>
                  <a:pt x="1542949" y="519280"/>
                </a:lnTo>
                <a:lnTo>
                  <a:pt x="1595984" y="515796"/>
                </a:lnTo>
                <a:lnTo>
                  <a:pt x="1648388" y="511776"/>
                </a:lnTo>
                <a:lnTo>
                  <a:pt x="1700071" y="507220"/>
                </a:lnTo>
                <a:lnTo>
                  <a:pt x="1750943" y="502127"/>
                </a:lnTo>
                <a:lnTo>
                  <a:pt x="1800914" y="496499"/>
                </a:lnTo>
                <a:lnTo>
                  <a:pt x="1849894" y="490334"/>
                </a:lnTo>
                <a:lnTo>
                  <a:pt x="1897792" y="483634"/>
                </a:lnTo>
                <a:lnTo>
                  <a:pt x="1944518" y="476398"/>
                </a:lnTo>
                <a:lnTo>
                  <a:pt x="1989983" y="468625"/>
                </a:lnTo>
                <a:lnTo>
                  <a:pt x="2034096" y="460316"/>
                </a:lnTo>
                <a:lnTo>
                  <a:pt x="2076767" y="451472"/>
                </a:lnTo>
                <a:lnTo>
                  <a:pt x="2138608" y="437003"/>
                </a:lnTo>
                <a:lnTo>
                  <a:pt x="2194559" y="421811"/>
                </a:lnTo>
                <a:lnTo>
                  <a:pt x="2244621" y="405968"/>
                </a:lnTo>
                <a:lnTo>
                  <a:pt x="2288793" y="389546"/>
                </a:lnTo>
                <a:lnTo>
                  <a:pt x="2327075" y="372618"/>
                </a:lnTo>
                <a:lnTo>
                  <a:pt x="2385971" y="337533"/>
                </a:lnTo>
                <a:lnTo>
                  <a:pt x="2421309" y="301291"/>
                </a:lnTo>
                <a:lnTo>
                  <a:pt x="2433088" y="264469"/>
                </a:lnTo>
                <a:lnTo>
                  <a:pt x="2430143" y="246022"/>
                </a:lnTo>
                <a:lnTo>
                  <a:pt x="2406585" y="209417"/>
                </a:lnTo>
                <a:lnTo>
                  <a:pt x="2359468" y="173680"/>
                </a:lnTo>
                <a:lnTo>
                  <a:pt x="2288793" y="139388"/>
                </a:lnTo>
                <a:lnTo>
                  <a:pt x="2244621" y="122965"/>
                </a:lnTo>
                <a:lnTo>
                  <a:pt x="2194559" y="107121"/>
                </a:lnTo>
                <a:lnTo>
                  <a:pt x="2138608" y="91927"/>
                </a:lnTo>
                <a:lnTo>
                  <a:pt x="2076767" y="77457"/>
                </a:lnTo>
                <a:lnTo>
                  <a:pt x="2034096" y="68612"/>
                </a:lnTo>
                <a:lnTo>
                  <a:pt x="1989983" y="60304"/>
                </a:lnTo>
                <a:lnTo>
                  <a:pt x="1944518" y="52531"/>
                </a:lnTo>
                <a:lnTo>
                  <a:pt x="1897792" y="45295"/>
                </a:lnTo>
                <a:lnTo>
                  <a:pt x="1849894" y="38594"/>
                </a:lnTo>
                <a:lnTo>
                  <a:pt x="1800914" y="32430"/>
                </a:lnTo>
                <a:lnTo>
                  <a:pt x="1750943" y="26801"/>
                </a:lnTo>
                <a:lnTo>
                  <a:pt x="1700071" y="21709"/>
                </a:lnTo>
                <a:lnTo>
                  <a:pt x="1648388" y="17153"/>
                </a:lnTo>
                <a:lnTo>
                  <a:pt x="1595984" y="13132"/>
                </a:lnTo>
                <a:lnTo>
                  <a:pt x="1542949" y="9648"/>
                </a:lnTo>
                <a:lnTo>
                  <a:pt x="1489374" y="6700"/>
                </a:lnTo>
                <a:lnTo>
                  <a:pt x="1435347" y="4288"/>
                </a:lnTo>
                <a:lnTo>
                  <a:pt x="1326304" y="1072"/>
                </a:lnTo>
                <a:lnTo>
                  <a:pt x="1216539" y="0"/>
                </a:lnTo>
                <a:close/>
              </a:path>
            </a:pathLst>
          </a:custGeom>
          <a:solidFill>
            <a:srgbClr val="D89E5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5745265" y="4869407"/>
            <a:ext cx="2147047" cy="466725"/>
          </a:xfrm>
          <a:custGeom>
            <a:avLst/>
            <a:gdLst/>
            <a:ahLst/>
            <a:cxnLst/>
            <a:rect l="l" t="t" r="r" b="b"/>
            <a:pathLst>
              <a:path w="2433320" h="528954">
                <a:moveTo>
                  <a:pt x="2076762" y="77465"/>
                </a:moveTo>
                <a:lnTo>
                  <a:pt x="2138602" y="91933"/>
                </a:lnTo>
                <a:lnTo>
                  <a:pt x="2194552" y="107125"/>
                </a:lnTo>
                <a:lnTo>
                  <a:pt x="2244612" y="122968"/>
                </a:lnTo>
                <a:lnTo>
                  <a:pt x="2288784" y="139389"/>
                </a:lnTo>
                <a:lnTo>
                  <a:pt x="2327065" y="156317"/>
                </a:lnTo>
                <a:lnTo>
                  <a:pt x="2385960" y="191403"/>
                </a:lnTo>
                <a:lnTo>
                  <a:pt x="2421297" y="227646"/>
                </a:lnTo>
                <a:lnTo>
                  <a:pt x="2433076" y="264468"/>
                </a:lnTo>
                <a:lnTo>
                  <a:pt x="2430131" y="282915"/>
                </a:lnTo>
                <a:lnTo>
                  <a:pt x="2406573" y="319519"/>
                </a:lnTo>
                <a:lnTo>
                  <a:pt x="2359457" y="355256"/>
                </a:lnTo>
                <a:lnTo>
                  <a:pt x="2288784" y="389546"/>
                </a:lnTo>
                <a:lnTo>
                  <a:pt x="2244612" y="405967"/>
                </a:lnTo>
                <a:lnTo>
                  <a:pt x="2194552" y="421810"/>
                </a:lnTo>
                <a:lnTo>
                  <a:pt x="2138602" y="437002"/>
                </a:lnTo>
                <a:lnTo>
                  <a:pt x="2076762" y="451471"/>
                </a:lnTo>
                <a:lnTo>
                  <a:pt x="2034091" y="460316"/>
                </a:lnTo>
                <a:lnTo>
                  <a:pt x="1989978" y="468626"/>
                </a:lnTo>
                <a:lnTo>
                  <a:pt x="1944513" y="476399"/>
                </a:lnTo>
                <a:lnTo>
                  <a:pt x="1897786" y="483636"/>
                </a:lnTo>
                <a:lnTo>
                  <a:pt x="1849888" y="490337"/>
                </a:lnTo>
                <a:lnTo>
                  <a:pt x="1800909" y="496502"/>
                </a:lnTo>
                <a:lnTo>
                  <a:pt x="1750938" y="502131"/>
                </a:lnTo>
                <a:lnTo>
                  <a:pt x="1700067" y="507224"/>
                </a:lnTo>
                <a:lnTo>
                  <a:pt x="1648384" y="511781"/>
                </a:lnTo>
                <a:lnTo>
                  <a:pt x="1595980" y="515802"/>
                </a:lnTo>
                <a:lnTo>
                  <a:pt x="1542945" y="519286"/>
                </a:lnTo>
                <a:lnTo>
                  <a:pt x="1489370" y="522235"/>
                </a:lnTo>
                <a:lnTo>
                  <a:pt x="1435344" y="524647"/>
                </a:lnTo>
                <a:lnTo>
                  <a:pt x="1380958" y="526523"/>
                </a:lnTo>
                <a:lnTo>
                  <a:pt x="1326301" y="527864"/>
                </a:lnTo>
                <a:lnTo>
                  <a:pt x="1271465" y="528668"/>
                </a:lnTo>
                <a:lnTo>
                  <a:pt x="1216538" y="528936"/>
                </a:lnTo>
                <a:lnTo>
                  <a:pt x="1161611" y="528668"/>
                </a:lnTo>
                <a:lnTo>
                  <a:pt x="1106774" y="527864"/>
                </a:lnTo>
                <a:lnTo>
                  <a:pt x="1052117" y="526523"/>
                </a:lnTo>
                <a:lnTo>
                  <a:pt x="997731" y="524647"/>
                </a:lnTo>
                <a:lnTo>
                  <a:pt x="943705" y="522235"/>
                </a:lnTo>
                <a:lnTo>
                  <a:pt x="890130" y="519286"/>
                </a:lnTo>
                <a:lnTo>
                  <a:pt x="837095" y="515802"/>
                </a:lnTo>
                <a:lnTo>
                  <a:pt x="784692" y="511781"/>
                </a:lnTo>
                <a:lnTo>
                  <a:pt x="733009" y="507224"/>
                </a:lnTo>
                <a:lnTo>
                  <a:pt x="682137" y="502131"/>
                </a:lnTo>
                <a:lnTo>
                  <a:pt x="632166" y="496502"/>
                </a:lnTo>
                <a:lnTo>
                  <a:pt x="583187" y="490337"/>
                </a:lnTo>
                <a:lnTo>
                  <a:pt x="535289" y="483636"/>
                </a:lnTo>
                <a:lnTo>
                  <a:pt x="488562" y="476399"/>
                </a:lnTo>
                <a:lnTo>
                  <a:pt x="443097" y="468626"/>
                </a:lnTo>
                <a:lnTo>
                  <a:pt x="398984" y="460316"/>
                </a:lnTo>
                <a:lnTo>
                  <a:pt x="356313" y="451471"/>
                </a:lnTo>
                <a:lnTo>
                  <a:pt x="294473" y="437002"/>
                </a:lnTo>
                <a:lnTo>
                  <a:pt x="238523" y="421810"/>
                </a:lnTo>
                <a:lnTo>
                  <a:pt x="188463" y="405967"/>
                </a:lnTo>
                <a:lnTo>
                  <a:pt x="144292" y="389546"/>
                </a:lnTo>
                <a:lnTo>
                  <a:pt x="106010" y="372618"/>
                </a:lnTo>
                <a:lnTo>
                  <a:pt x="47115" y="337532"/>
                </a:lnTo>
                <a:lnTo>
                  <a:pt x="11778" y="301289"/>
                </a:lnTo>
                <a:lnTo>
                  <a:pt x="0" y="264468"/>
                </a:lnTo>
                <a:lnTo>
                  <a:pt x="2944" y="246021"/>
                </a:lnTo>
                <a:lnTo>
                  <a:pt x="26502" y="209416"/>
                </a:lnTo>
                <a:lnTo>
                  <a:pt x="73618" y="173679"/>
                </a:lnTo>
                <a:lnTo>
                  <a:pt x="144292" y="139389"/>
                </a:lnTo>
                <a:lnTo>
                  <a:pt x="188463" y="122968"/>
                </a:lnTo>
                <a:lnTo>
                  <a:pt x="238523" y="107125"/>
                </a:lnTo>
                <a:lnTo>
                  <a:pt x="294473" y="91933"/>
                </a:lnTo>
                <a:lnTo>
                  <a:pt x="356313" y="77465"/>
                </a:lnTo>
                <a:lnTo>
                  <a:pt x="398984" y="68619"/>
                </a:lnTo>
                <a:lnTo>
                  <a:pt x="443097" y="60310"/>
                </a:lnTo>
                <a:lnTo>
                  <a:pt x="488562" y="52536"/>
                </a:lnTo>
                <a:lnTo>
                  <a:pt x="535289" y="45299"/>
                </a:lnTo>
                <a:lnTo>
                  <a:pt x="583187" y="38598"/>
                </a:lnTo>
                <a:lnTo>
                  <a:pt x="632166" y="32433"/>
                </a:lnTo>
                <a:lnTo>
                  <a:pt x="682137" y="26804"/>
                </a:lnTo>
                <a:lnTo>
                  <a:pt x="733009" y="21711"/>
                </a:lnTo>
                <a:lnTo>
                  <a:pt x="784692" y="17154"/>
                </a:lnTo>
                <a:lnTo>
                  <a:pt x="837095" y="13134"/>
                </a:lnTo>
                <a:lnTo>
                  <a:pt x="890130" y="9649"/>
                </a:lnTo>
                <a:lnTo>
                  <a:pt x="943705" y="6701"/>
                </a:lnTo>
                <a:lnTo>
                  <a:pt x="997731" y="4288"/>
                </a:lnTo>
                <a:lnTo>
                  <a:pt x="1052117" y="2412"/>
                </a:lnTo>
                <a:lnTo>
                  <a:pt x="1106774" y="1072"/>
                </a:lnTo>
                <a:lnTo>
                  <a:pt x="1161611" y="268"/>
                </a:lnTo>
                <a:lnTo>
                  <a:pt x="1216538" y="0"/>
                </a:lnTo>
                <a:lnTo>
                  <a:pt x="1271465" y="268"/>
                </a:lnTo>
                <a:lnTo>
                  <a:pt x="1326301" y="1072"/>
                </a:lnTo>
                <a:lnTo>
                  <a:pt x="1380958" y="2412"/>
                </a:lnTo>
                <a:lnTo>
                  <a:pt x="1435344" y="4288"/>
                </a:lnTo>
                <a:lnTo>
                  <a:pt x="1489370" y="6701"/>
                </a:lnTo>
                <a:lnTo>
                  <a:pt x="1542945" y="9649"/>
                </a:lnTo>
                <a:lnTo>
                  <a:pt x="1595980" y="13134"/>
                </a:lnTo>
                <a:lnTo>
                  <a:pt x="1648384" y="17154"/>
                </a:lnTo>
                <a:lnTo>
                  <a:pt x="1700067" y="21711"/>
                </a:lnTo>
                <a:lnTo>
                  <a:pt x="1750938" y="26804"/>
                </a:lnTo>
                <a:lnTo>
                  <a:pt x="1800909" y="32433"/>
                </a:lnTo>
                <a:lnTo>
                  <a:pt x="1849888" y="38598"/>
                </a:lnTo>
                <a:lnTo>
                  <a:pt x="1897786" y="45299"/>
                </a:lnTo>
                <a:lnTo>
                  <a:pt x="1944513" y="52536"/>
                </a:lnTo>
                <a:lnTo>
                  <a:pt x="1989978" y="60310"/>
                </a:lnTo>
                <a:lnTo>
                  <a:pt x="2034091" y="68619"/>
                </a:lnTo>
                <a:lnTo>
                  <a:pt x="2076762" y="77465"/>
                </a:lnTo>
              </a:path>
            </a:pathLst>
          </a:custGeom>
          <a:ln w="13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 txBox="1"/>
          <p:nvPr/>
        </p:nvSpPr>
        <p:spPr>
          <a:xfrm>
            <a:off x="6011977" y="4887396"/>
            <a:ext cx="1601880" cy="409614"/>
          </a:xfrm>
          <a:prstGeom prst="rect">
            <a:avLst/>
          </a:prstGeom>
        </p:spPr>
        <p:txBody>
          <a:bodyPr vert="horz" wrap="square" lIns="0" tIns="24653" rIns="0" bIns="0" rtlCol="0">
            <a:spAutoFit/>
          </a:bodyPr>
          <a:lstStyle/>
          <a:p>
            <a:pPr marL="319385" marR="4483" indent="-308739">
              <a:lnSpc>
                <a:spcPts val="1474"/>
              </a:lnSpc>
              <a:spcBef>
                <a:spcPts val="194"/>
              </a:spcBef>
            </a:pPr>
            <a:r>
              <a:rPr sz="1279" dirty="0">
                <a:latin typeface="Arial"/>
                <a:cs typeface="Arial"/>
              </a:rPr>
              <a:t>User-Owner-</a:t>
            </a:r>
            <a:r>
              <a:rPr sz="1279" spc="-4" dirty="0">
                <a:latin typeface="Arial"/>
                <a:cs typeface="Arial"/>
              </a:rPr>
              <a:t>I</a:t>
            </a:r>
            <a:r>
              <a:rPr sz="1279" dirty="0">
                <a:latin typeface="Arial"/>
                <a:cs typeface="Arial"/>
              </a:rPr>
              <a:t>nventor-  Manufacturer</a:t>
            </a:r>
            <a:endParaRPr sz="1279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21750" y="3280905"/>
            <a:ext cx="994522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Geographical</a:t>
            </a:r>
            <a:endParaRPr sz="1279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7804" y="3040987"/>
            <a:ext cx="785531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Subsidiary</a:t>
            </a:r>
            <a:endParaRPr sz="1279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18680" y="4590846"/>
            <a:ext cx="134471" cy="279026"/>
          </a:xfrm>
          <a:custGeom>
            <a:avLst/>
            <a:gdLst/>
            <a:ahLst/>
            <a:cxnLst/>
            <a:rect l="l" t="t" r="r" b="b"/>
            <a:pathLst>
              <a:path w="152400" h="316229">
                <a:moveTo>
                  <a:pt x="152067" y="0"/>
                </a:moveTo>
                <a:lnTo>
                  <a:pt x="0" y="315704"/>
                </a:lnTo>
              </a:path>
            </a:pathLst>
          </a:custGeom>
          <a:ln w="1322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 txBox="1"/>
          <p:nvPr/>
        </p:nvSpPr>
        <p:spPr>
          <a:xfrm>
            <a:off x="3151593" y="5387645"/>
            <a:ext cx="1209115" cy="208730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/>
          <a:p>
            <a:pPr marL="11206">
              <a:spcBef>
                <a:spcPts val="93"/>
              </a:spcBef>
            </a:pPr>
            <a:r>
              <a:rPr sz="1279" dirty="0">
                <a:latin typeface="Arial"/>
                <a:cs typeface="Arial"/>
              </a:rPr>
              <a:t>Spor</a:t>
            </a:r>
            <a:r>
              <a:rPr sz="1279" spc="-4" dirty="0">
                <a:latin typeface="Arial"/>
                <a:cs typeface="Arial"/>
              </a:rPr>
              <a:t>t</a:t>
            </a:r>
            <a:r>
              <a:rPr sz="1279" dirty="0">
                <a:latin typeface="Arial"/>
                <a:cs typeface="Arial"/>
              </a:rPr>
              <a:t>s-A</a:t>
            </a:r>
            <a:r>
              <a:rPr sz="1279" spc="-26" dirty="0">
                <a:latin typeface="Arial"/>
                <a:cs typeface="Arial"/>
              </a:rPr>
              <a:t>f</a:t>
            </a:r>
            <a:r>
              <a:rPr sz="1279" dirty="0">
                <a:latin typeface="Arial"/>
                <a:cs typeface="Arial"/>
              </a:rPr>
              <a:t>filiation</a:t>
            </a:r>
            <a:endParaRPr sz="1279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33047" y="1050757"/>
            <a:ext cx="7977554" cy="617816"/>
          </a:xfrm>
          <a:prstGeom prst="rect">
            <a:avLst/>
          </a:prstGeom>
        </p:spPr>
        <p:txBody>
          <a:bodyPr vert="horz" wrap="square" lIns="0" tIns="154641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1218"/>
              </a:spcBef>
            </a:pPr>
            <a:r>
              <a:rPr sz="3000" dirty="0"/>
              <a:t>Automated Content Extraction (ACE)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839079" y="1902628"/>
            <a:ext cx="6771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17 relations from 2008 “Relation Extraction Task”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224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729407"/>
            <a:ext cx="7097485" cy="512961"/>
          </a:xfrm>
          <a:prstGeom prst="rect">
            <a:avLst/>
          </a:prstGeom>
        </p:spPr>
        <p:txBody>
          <a:bodyPr vert="horz" wrap="square" lIns="0" tIns="25400" rIns="0" bIns="0" rtlCol="0" anchor="ctr">
            <a:spAutoFit/>
          </a:bodyPr>
          <a:lstStyle/>
          <a:p>
            <a:pPr marL="708819" marR="3175">
              <a:lnSpc>
                <a:spcPts val="3813"/>
              </a:lnSpc>
              <a:spcBef>
                <a:spcPts val="200"/>
              </a:spcBef>
            </a:pPr>
            <a:r>
              <a:rPr lang="en-US" sz="3600" spc="-138" dirty="0"/>
              <a:t>Semantic role labelling</a:t>
            </a:r>
            <a:endParaRPr sz="3600" spc="-138" dirty="0"/>
          </a:p>
        </p:txBody>
      </p:sp>
      <p:sp>
        <p:nvSpPr>
          <p:cNvPr id="3" name="object 3"/>
          <p:cNvSpPr txBox="1"/>
          <p:nvPr/>
        </p:nvSpPr>
        <p:spPr>
          <a:xfrm>
            <a:off x="693102" y="2130108"/>
            <a:ext cx="8450898" cy="3114106"/>
          </a:xfrm>
          <a:prstGeom prst="rect">
            <a:avLst/>
          </a:prstGeom>
        </p:spPr>
        <p:txBody>
          <a:bodyPr vert="horz" wrap="square" lIns="0" tIns="7541" rIns="0" bIns="0" rtlCol="0">
            <a:spAutoFit/>
          </a:bodyPr>
          <a:lstStyle/>
          <a:p>
            <a:pPr marL="7938" marR="1336278">
              <a:lnSpc>
                <a:spcPct val="119300"/>
              </a:lnSpc>
              <a:spcBef>
                <a:spcPts val="59"/>
              </a:spcBef>
            </a:pPr>
            <a:r>
              <a:rPr lang="en-US" dirty="0"/>
              <a:t>Can we figure out that these have the </a:t>
            </a:r>
            <a:r>
              <a:rPr lang="en-US" dirty="0">
                <a:solidFill>
                  <a:srgbClr val="0000FF"/>
                </a:solidFill>
              </a:rPr>
              <a:t>same meaning</a:t>
            </a:r>
            <a:r>
              <a:rPr lang="en-US" dirty="0"/>
              <a:t>?</a:t>
            </a:r>
          </a:p>
          <a:p>
            <a:pPr marL="922338" marR="1336278" lvl="1" indent="-457200">
              <a:lnSpc>
                <a:spcPct val="119300"/>
              </a:lnSpc>
              <a:spcBef>
                <a:spcPts val="59"/>
              </a:spcBef>
              <a:buFont typeface="Arial" panose="020B0604020202020204" pitchFamily="34" charset="0"/>
              <a:buChar char="•"/>
            </a:pPr>
            <a:r>
              <a:rPr dirty="0"/>
              <a:t>XYZ corporation bought the stock.  </a:t>
            </a:r>
            <a:endParaRPr lang="en-US" dirty="0"/>
          </a:p>
          <a:p>
            <a:pPr marL="922338" marR="1336278" lvl="1" indent="-457200">
              <a:lnSpc>
                <a:spcPct val="119300"/>
              </a:lnSpc>
              <a:spcBef>
                <a:spcPts val="59"/>
              </a:spcBef>
              <a:buFont typeface="Arial" panose="020B0604020202020204" pitchFamily="34" charset="0"/>
              <a:buChar char="•"/>
            </a:pPr>
            <a:r>
              <a:rPr dirty="0"/>
              <a:t>They sold the stock to XYZ </a:t>
            </a:r>
            <a:r>
              <a:rPr lang="en-US" dirty="0"/>
              <a:t>c</a:t>
            </a:r>
            <a:r>
              <a:rPr dirty="0"/>
              <a:t>orporation.</a:t>
            </a:r>
          </a:p>
          <a:p>
            <a:pPr marL="922338" lvl="1" indent="-4572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dirty="0"/>
              <a:t>The stock was bought by XYZ</a:t>
            </a:r>
            <a:r>
              <a:rPr lang="en-US" dirty="0"/>
              <a:t> </a:t>
            </a:r>
            <a:r>
              <a:rPr dirty="0"/>
              <a:t>corporation.</a:t>
            </a:r>
          </a:p>
          <a:p>
            <a:pPr marL="922338" marR="3175" lvl="1" indent="-457200">
              <a:lnSpc>
                <a:spcPct val="1193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dirty="0"/>
              <a:t>The purchase of the stock by XYZ</a:t>
            </a:r>
            <a:r>
              <a:rPr lang="en-US" dirty="0"/>
              <a:t> </a:t>
            </a:r>
            <a:r>
              <a:rPr dirty="0"/>
              <a:t>corporation...  </a:t>
            </a:r>
            <a:endParaRPr lang="en-US" dirty="0"/>
          </a:p>
          <a:p>
            <a:pPr marL="922338" marR="3175" lvl="1" indent="-457200">
              <a:lnSpc>
                <a:spcPct val="1193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dirty="0"/>
              <a:t>The stock purchase by XYZ</a:t>
            </a:r>
            <a:r>
              <a:rPr lang="en-US" dirty="0"/>
              <a:t> c</a:t>
            </a:r>
            <a:r>
              <a:rPr dirty="0"/>
              <a:t>orporation...</a:t>
            </a:r>
            <a:endParaRPr lang="en-US" dirty="0"/>
          </a:p>
          <a:p>
            <a:pPr marL="922338" marR="3175" lvl="1" indent="-457200">
              <a:lnSpc>
                <a:spcPct val="1193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922338" marR="3175" lvl="1" indent="-457200">
              <a:lnSpc>
                <a:spcPct val="1193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465138" marR="3175" indent="-457200">
              <a:lnSpc>
                <a:spcPct val="119300"/>
              </a:lnSpc>
              <a:spcBef>
                <a:spcPts val="63"/>
              </a:spcBef>
              <a:buFont typeface="Arial" panose="020B0604020202020204" pitchFamily="34" charset="0"/>
              <a:buChar char="•"/>
            </a:pPr>
            <a:r>
              <a:rPr lang="en-US" dirty="0"/>
              <a:t>How do we </a:t>
            </a:r>
            <a:r>
              <a:rPr lang="en-US" dirty="0">
                <a:solidFill>
                  <a:srgbClr val="0000FF"/>
                </a:solidFill>
              </a:rPr>
              <a:t>represent</a:t>
            </a:r>
            <a:r>
              <a:rPr lang="en-US" dirty="0"/>
              <a:t> this commonality?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6999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651077"/>
            <a:ext cx="7814626" cy="1000274"/>
          </a:xfrm>
          <a:prstGeom prst="rect">
            <a:avLst/>
          </a:prstGeom>
        </p:spPr>
        <p:txBody>
          <a:bodyPr vert="horz" wrap="square" lIns="0" tIns="25400" rIns="0" bIns="0" rtlCol="0" anchor="ctr">
            <a:spAutoFit/>
          </a:bodyPr>
          <a:lstStyle/>
          <a:p>
            <a:pPr marL="708819" marR="3175">
              <a:lnSpc>
                <a:spcPts val="3813"/>
              </a:lnSpc>
              <a:spcBef>
                <a:spcPts val="200"/>
              </a:spcBef>
            </a:pPr>
            <a:r>
              <a:rPr spc="-88" dirty="0"/>
              <a:t>A </a:t>
            </a:r>
            <a:r>
              <a:rPr spc="-141" dirty="0"/>
              <a:t>Shallow </a:t>
            </a:r>
            <a:r>
              <a:rPr spc="-178" dirty="0"/>
              <a:t>Semantic</a:t>
            </a:r>
            <a:r>
              <a:rPr spc="-431" dirty="0"/>
              <a:t> </a:t>
            </a:r>
            <a:r>
              <a:rPr spc="-178" dirty="0"/>
              <a:t>Representation:  </a:t>
            </a:r>
            <a:r>
              <a:rPr spc="-181" dirty="0"/>
              <a:t>Semantic</a:t>
            </a:r>
            <a:r>
              <a:rPr spc="-234" dirty="0"/>
              <a:t> </a:t>
            </a:r>
            <a:r>
              <a:rPr spc="-141" dirty="0"/>
              <a:t>Roles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6802" y="4819888"/>
            <a:ext cx="7120731" cy="440891"/>
          </a:xfrm>
          <a:prstGeom prst="rect">
            <a:avLst/>
          </a:prstGeom>
        </p:spPr>
        <p:txBody>
          <a:bodyPr vert="horz" wrap="square" lIns="0" tIns="7938" rIns="0" bIns="0" rtlCol="0">
            <a:spAutoFit/>
          </a:bodyPr>
          <a:lstStyle/>
          <a:p>
            <a:pPr marL="7938">
              <a:spcBef>
                <a:spcPts val="63"/>
              </a:spcBef>
              <a:tabLst>
                <a:tab pos="5345509" algn="l"/>
              </a:tabLst>
            </a:pPr>
            <a:r>
              <a:rPr sz="2813" b="1" spc="-175" dirty="0">
                <a:latin typeface="Trebuchet MS"/>
                <a:cs typeface="Trebuchet MS"/>
              </a:rPr>
              <a:t>buyer	</a:t>
            </a:r>
            <a:r>
              <a:rPr sz="2813" b="1" spc="-281" dirty="0">
                <a:latin typeface="Trebuchet MS"/>
                <a:cs typeface="Trebuchet MS"/>
              </a:rPr>
              <a:t>agent</a:t>
            </a:r>
            <a:endParaRPr sz="2813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65954" y="4808673"/>
            <a:ext cx="1659485" cy="440891"/>
          </a:xfrm>
          <a:prstGeom prst="rect">
            <a:avLst/>
          </a:prstGeom>
        </p:spPr>
        <p:txBody>
          <a:bodyPr vert="horz" wrap="square" lIns="0" tIns="7938" rIns="0" bIns="0" rtlCol="0">
            <a:spAutoFit/>
          </a:bodyPr>
          <a:lstStyle/>
          <a:p>
            <a:pPr marL="7938">
              <a:spcBef>
                <a:spcPts val="63"/>
              </a:spcBef>
            </a:pPr>
            <a:r>
              <a:rPr lang="en-US" sz="2813" b="1" spc="-113" dirty="0">
                <a:latin typeface="Trebuchet MS"/>
                <a:cs typeface="Trebuchet MS"/>
              </a:rPr>
              <a:t>acquirer</a:t>
            </a:r>
            <a:endParaRPr sz="2813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6782" y="4458494"/>
            <a:ext cx="7318772" cy="76200"/>
          </a:xfrm>
          <a:custGeom>
            <a:avLst/>
            <a:gdLst/>
            <a:ahLst/>
            <a:cxnLst/>
            <a:rect l="l" t="t" r="r" b="b"/>
            <a:pathLst>
              <a:path w="11710035" h="121920">
                <a:moveTo>
                  <a:pt x="203200" y="0"/>
                </a:moveTo>
                <a:lnTo>
                  <a:pt x="0" y="60960"/>
                </a:lnTo>
                <a:lnTo>
                  <a:pt x="203200" y="121920"/>
                </a:lnTo>
                <a:lnTo>
                  <a:pt x="203200" y="80010"/>
                </a:lnTo>
                <a:lnTo>
                  <a:pt x="11646027" y="80010"/>
                </a:lnTo>
                <a:lnTo>
                  <a:pt x="11709527" y="60960"/>
                </a:lnTo>
                <a:lnTo>
                  <a:pt x="11646027" y="41910"/>
                </a:lnTo>
                <a:lnTo>
                  <a:pt x="203200" y="41910"/>
                </a:lnTo>
                <a:lnTo>
                  <a:pt x="203200" y="0"/>
                </a:lnTo>
                <a:close/>
              </a:path>
              <a:path w="11710035" h="121920">
                <a:moveTo>
                  <a:pt x="11646027" y="80010"/>
                </a:moveTo>
                <a:lnTo>
                  <a:pt x="11506327" y="80010"/>
                </a:lnTo>
                <a:lnTo>
                  <a:pt x="11506327" y="121920"/>
                </a:lnTo>
                <a:lnTo>
                  <a:pt x="11646027" y="80010"/>
                </a:lnTo>
                <a:close/>
              </a:path>
              <a:path w="11710035" h="121920">
                <a:moveTo>
                  <a:pt x="11506327" y="0"/>
                </a:moveTo>
                <a:lnTo>
                  <a:pt x="11506327" y="41910"/>
                </a:lnTo>
                <a:lnTo>
                  <a:pt x="11646027" y="41910"/>
                </a:lnTo>
                <a:lnTo>
                  <a:pt x="115063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125"/>
          </a:p>
        </p:txBody>
      </p:sp>
      <p:sp>
        <p:nvSpPr>
          <p:cNvPr id="7" name="object 7"/>
          <p:cNvSpPr txBox="1"/>
          <p:nvPr/>
        </p:nvSpPr>
        <p:spPr>
          <a:xfrm>
            <a:off x="769302" y="2157095"/>
            <a:ext cx="7784306" cy="2088616"/>
          </a:xfrm>
          <a:prstGeom prst="rect">
            <a:avLst/>
          </a:prstGeom>
        </p:spPr>
        <p:txBody>
          <a:bodyPr vert="horz" wrap="square" lIns="0" tIns="43656" rIns="0" bIns="0" rtlCol="0">
            <a:spAutoFit/>
          </a:bodyPr>
          <a:lstStyle/>
          <a:p>
            <a:pPr marL="655241" marR="3175" indent="-342900">
              <a:lnSpc>
                <a:spcPct val="110700"/>
              </a:lnSpc>
              <a:spcBef>
                <a:spcPts val="344"/>
              </a:spcBef>
              <a:buFont typeface="Arial" panose="020B0604020202020204" pitchFamily="34" charset="0"/>
              <a:buChar char="•"/>
            </a:pPr>
            <a:r>
              <a:rPr sz="2000" spc="-106" dirty="0">
                <a:latin typeface="+mj-lt"/>
                <a:cs typeface="Trebuchet MS"/>
              </a:rPr>
              <a:t>Predicates </a:t>
            </a:r>
            <a:r>
              <a:rPr sz="2000" spc="-103" dirty="0">
                <a:latin typeface="+mj-lt"/>
                <a:cs typeface="Trebuchet MS"/>
              </a:rPr>
              <a:t>(bought, </a:t>
            </a:r>
            <a:r>
              <a:rPr sz="2000" spc="-109" dirty="0">
                <a:latin typeface="+mj-lt"/>
                <a:cs typeface="Trebuchet MS"/>
              </a:rPr>
              <a:t>sold, </a:t>
            </a:r>
            <a:r>
              <a:rPr sz="2000" spc="-100" dirty="0">
                <a:latin typeface="+mj-lt"/>
                <a:cs typeface="Trebuchet MS"/>
              </a:rPr>
              <a:t>purchase) </a:t>
            </a:r>
            <a:r>
              <a:rPr sz="2000" spc="-94" dirty="0">
                <a:latin typeface="+mj-lt"/>
                <a:cs typeface="Trebuchet MS"/>
              </a:rPr>
              <a:t>represent </a:t>
            </a:r>
            <a:r>
              <a:rPr sz="2000" spc="-91" dirty="0">
                <a:latin typeface="+mj-lt"/>
                <a:cs typeface="Trebuchet MS"/>
              </a:rPr>
              <a:t>an </a:t>
            </a:r>
            <a:r>
              <a:rPr sz="2000" spc="-153" dirty="0">
                <a:latin typeface="+mj-lt"/>
                <a:cs typeface="Trebuchet MS"/>
              </a:rPr>
              <a:t>event</a:t>
            </a:r>
            <a:endParaRPr lang="en-US" sz="2000" spc="-153" dirty="0">
              <a:latin typeface="+mj-lt"/>
              <a:cs typeface="Trebuchet MS"/>
            </a:endParaRPr>
          </a:p>
          <a:p>
            <a:pPr marL="655241" marR="3175" indent="-342900">
              <a:lnSpc>
                <a:spcPct val="110700"/>
              </a:lnSpc>
              <a:spcBef>
                <a:spcPts val="344"/>
              </a:spcBef>
              <a:buFont typeface="Arial" panose="020B0604020202020204" pitchFamily="34" charset="0"/>
              <a:buChar char="•"/>
            </a:pPr>
            <a:r>
              <a:rPr lang="en-US" sz="2000" spc="-153" dirty="0">
                <a:latin typeface="+mj-lt"/>
                <a:cs typeface="Trebuchet MS"/>
              </a:rPr>
              <a:t>S</a:t>
            </a:r>
            <a:r>
              <a:rPr sz="2000" spc="-141" dirty="0">
                <a:latin typeface="+mj-lt"/>
                <a:cs typeface="Trebuchet MS"/>
              </a:rPr>
              <a:t>emantic </a:t>
            </a:r>
            <a:r>
              <a:rPr sz="2000" spc="-127" dirty="0">
                <a:latin typeface="+mj-lt"/>
                <a:cs typeface="Trebuchet MS"/>
              </a:rPr>
              <a:t>roles </a:t>
            </a:r>
            <a:r>
              <a:rPr sz="2000" spc="-94" dirty="0">
                <a:latin typeface="+mj-lt"/>
                <a:cs typeface="Trebuchet MS"/>
              </a:rPr>
              <a:t>express </a:t>
            </a:r>
            <a:r>
              <a:rPr sz="2000" spc="-100" dirty="0">
                <a:latin typeface="+mj-lt"/>
                <a:cs typeface="Trebuchet MS"/>
              </a:rPr>
              <a:t>the </a:t>
            </a:r>
            <a:r>
              <a:rPr sz="2000" spc="-116" dirty="0">
                <a:latin typeface="+mj-lt"/>
                <a:cs typeface="Trebuchet MS"/>
              </a:rPr>
              <a:t>abstract </a:t>
            </a:r>
            <a:r>
              <a:rPr sz="2000" spc="-100" dirty="0">
                <a:latin typeface="+mj-lt"/>
                <a:cs typeface="Trebuchet MS"/>
              </a:rPr>
              <a:t>role </a:t>
            </a:r>
            <a:r>
              <a:rPr sz="2000" spc="-113" dirty="0">
                <a:latin typeface="+mj-lt"/>
                <a:cs typeface="Trebuchet MS"/>
              </a:rPr>
              <a:t>that </a:t>
            </a:r>
            <a:r>
              <a:rPr sz="2000" spc="-88" dirty="0">
                <a:latin typeface="+mj-lt"/>
                <a:cs typeface="Trebuchet MS"/>
              </a:rPr>
              <a:t>arguments </a:t>
            </a:r>
            <a:r>
              <a:rPr sz="2000" spc="-91" dirty="0">
                <a:latin typeface="+mj-lt"/>
                <a:cs typeface="Trebuchet MS"/>
              </a:rPr>
              <a:t>of </a:t>
            </a:r>
            <a:r>
              <a:rPr sz="2000" spc="-113" dirty="0">
                <a:latin typeface="+mj-lt"/>
                <a:cs typeface="Trebuchet MS"/>
              </a:rPr>
              <a:t>a  </a:t>
            </a:r>
            <a:r>
              <a:rPr sz="2000" spc="-116" dirty="0">
                <a:latin typeface="+mj-lt"/>
                <a:cs typeface="Trebuchet MS"/>
              </a:rPr>
              <a:t>predicate </a:t>
            </a:r>
            <a:r>
              <a:rPr sz="2000" spc="-119" dirty="0">
                <a:latin typeface="+mj-lt"/>
                <a:cs typeface="Trebuchet MS"/>
              </a:rPr>
              <a:t>can </a:t>
            </a:r>
            <a:r>
              <a:rPr sz="2000" spc="-127" dirty="0">
                <a:latin typeface="+mj-lt"/>
                <a:cs typeface="Trebuchet MS"/>
              </a:rPr>
              <a:t>take </a:t>
            </a:r>
            <a:r>
              <a:rPr sz="2000" spc="-84" dirty="0">
                <a:latin typeface="+mj-lt"/>
                <a:cs typeface="Trebuchet MS"/>
              </a:rPr>
              <a:t>in </a:t>
            </a:r>
            <a:r>
              <a:rPr sz="2000" spc="-100" dirty="0">
                <a:latin typeface="+mj-lt"/>
                <a:cs typeface="Trebuchet MS"/>
              </a:rPr>
              <a:t>the</a:t>
            </a:r>
            <a:r>
              <a:rPr sz="2000" spc="-247" dirty="0">
                <a:latin typeface="+mj-lt"/>
                <a:cs typeface="Trebuchet MS"/>
              </a:rPr>
              <a:t> </a:t>
            </a:r>
            <a:r>
              <a:rPr sz="2000" spc="-106" dirty="0">
                <a:latin typeface="+mj-lt"/>
                <a:cs typeface="Trebuchet MS"/>
              </a:rPr>
              <a:t>event</a:t>
            </a:r>
            <a:endParaRPr sz="2000" dirty="0">
              <a:latin typeface="+mj-lt"/>
              <a:cs typeface="Trebuchet MS"/>
            </a:endParaRPr>
          </a:p>
          <a:p>
            <a:pPr>
              <a:spcBef>
                <a:spcPts val="22"/>
              </a:spcBef>
            </a:pPr>
            <a:endParaRPr sz="3563" dirty="0">
              <a:latin typeface="Times New Roman"/>
              <a:cs typeface="Times New Roman"/>
            </a:endParaRPr>
          </a:p>
          <a:p>
            <a:pPr marL="7938">
              <a:tabLst>
                <a:tab pos="5675709" algn="l"/>
              </a:tabLst>
            </a:pPr>
            <a:r>
              <a:rPr sz="2813" spc="19" dirty="0">
                <a:latin typeface="Trebuchet MS"/>
                <a:cs typeface="Trebuchet MS"/>
              </a:rPr>
              <a:t>More</a:t>
            </a:r>
            <a:r>
              <a:rPr sz="2813" spc="-247" dirty="0">
                <a:latin typeface="Trebuchet MS"/>
                <a:cs typeface="Trebuchet MS"/>
              </a:rPr>
              <a:t> </a:t>
            </a:r>
            <a:r>
              <a:rPr sz="2813" spc="-147" dirty="0">
                <a:latin typeface="Trebuchet MS"/>
                <a:cs typeface="Trebuchet MS"/>
              </a:rPr>
              <a:t>specific	</a:t>
            </a:r>
            <a:r>
              <a:rPr sz="2813" spc="19" dirty="0">
                <a:latin typeface="Trebuchet MS"/>
                <a:cs typeface="Trebuchet MS"/>
              </a:rPr>
              <a:t>More</a:t>
            </a:r>
            <a:r>
              <a:rPr sz="2813" spc="-259" dirty="0">
                <a:latin typeface="Trebuchet MS"/>
                <a:cs typeface="Trebuchet MS"/>
              </a:rPr>
              <a:t> </a:t>
            </a:r>
            <a:r>
              <a:rPr sz="2813" spc="-131" dirty="0">
                <a:latin typeface="Trebuchet MS"/>
                <a:cs typeface="Trebuchet MS"/>
              </a:rPr>
              <a:t>general</a:t>
            </a:r>
            <a:endParaRPr sz="2813" dirty="0">
              <a:latin typeface="Trebuchet MS"/>
              <a:cs typeface="Trebuchet MS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086801" y="5303097"/>
            <a:ext cx="7120731" cy="1560556"/>
          </a:xfrm>
          <a:prstGeom prst="rect">
            <a:avLst/>
          </a:prstGeom>
        </p:spPr>
        <p:txBody>
          <a:bodyPr vert="horz" wrap="square" lIns="0" tIns="7938" rIns="0" bIns="0" rtlCol="0">
            <a:spAutoFit/>
          </a:bodyPr>
          <a:lstStyle/>
          <a:p>
            <a:pPr marL="7938">
              <a:spcBef>
                <a:spcPts val="63"/>
              </a:spcBef>
              <a:tabLst>
                <a:tab pos="5345509" algn="l"/>
              </a:tabLst>
            </a:pPr>
            <a:r>
              <a:rPr lang="en-US" sz="2813" b="1" spc="-175" dirty="0">
                <a:latin typeface="Trebuchet MS"/>
                <a:cs typeface="Trebuchet MS"/>
              </a:rPr>
              <a:t>thief</a:t>
            </a:r>
            <a:r>
              <a:rPr sz="2813" b="1" spc="-175" dirty="0">
                <a:latin typeface="Trebuchet MS"/>
                <a:cs typeface="Trebuchet MS"/>
              </a:rPr>
              <a:t>	</a:t>
            </a:r>
            <a:endParaRPr lang="en-US" sz="2813" b="1" spc="-281" dirty="0">
              <a:latin typeface="Trebuchet MS"/>
              <a:cs typeface="Trebuchet MS"/>
            </a:endParaRPr>
          </a:p>
          <a:p>
            <a:pPr marL="7938">
              <a:spcBef>
                <a:spcPts val="63"/>
              </a:spcBef>
              <a:tabLst>
                <a:tab pos="5345509" algn="l"/>
              </a:tabLst>
            </a:pPr>
            <a:endParaRPr lang="en-US" sz="1200" b="1" spc="-281" dirty="0">
              <a:latin typeface="Trebuchet MS"/>
              <a:cs typeface="Trebuchet MS"/>
            </a:endParaRPr>
          </a:p>
          <a:p>
            <a:pPr marL="7938">
              <a:spcBef>
                <a:spcPts val="63"/>
              </a:spcBef>
              <a:tabLst>
                <a:tab pos="5345509" algn="l"/>
              </a:tabLst>
            </a:pPr>
            <a:r>
              <a:rPr lang="en-US" sz="2813" b="1" spc="-281" dirty="0">
                <a:latin typeface="Trebuchet MS"/>
                <a:cs typeface="Trebuchet MS"/>
              </a:rPr>
              <a:t>thrower                      mover</a:t>
            </a:r>
          </a:p>
          <a:p>
            <a:pPr marL="7938">
              <a:spcBef>
                <a:spcPts val="63"/>
              </a:spcBef>
              <a:tabLst>
                <a:tab pos="5345509" algn="l"/>
              </a:tabLst>
            </a:pPr>
            <a:r>
              <a:rPr lang="en-US" sz="2813" b="1" spc="-281" dirty="0">
                <a:latin typeface="Trebuchet MS"/>
                <a:cs typeface="Trebuchet MS"/>
              </a:rPr>
              <a:t>transporter</a:t>
            </a:r>
            <a:endParaRPr sz="2813" dirty="0">
              <a:latin typeface="Trebuchet MS"/>
              <a:cs typeface="Trebuchet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142309" y="5040333"/>
            <a:ext cx="1419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046514" y="5249564"/>
            <a:ext cx="1532709" cy="306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72891" y="5040333"/>
            <a:ext cx="11843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8731" y="6183086"/>
            <a:ext cx="12104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2868" y="6339840"/>
            <a:ext cx="766355" cy="31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781006" y="5271994"/>
            <a:ext cx="1576251" cy="911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9814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103" y="711022"/>
            <a:ext cx="3735977" cy="515847"/>
          </a:xfrm>
          <a:prstGeom prst="rect">
            <a:avLst/>
          </a:prstGeom>
        </p:spPr>
        <p:txBody>
          <a:bodyPr vert="horz" wrap="square" lIns="0" tIns="7938" rIns="0" bIns="0" rtlCol="0" anchor="ctr">
            <a:spAutoFit/>
          </a:bodyPr>
          <a:lstStyle/>
          <a:p>
            <a:pPr marL="7938">
              <a:lnSpc>
                <a:spcPct val="100000"/>
              </a:lnSpc>
              <a:spcBef>
                <a:spcPts val="63"/>
              </a:spcBef>
            </a:pPr>
            <a:r>
              <a:rPr spc="-213" dirty="0"/>
              <a:t>Thematic</a:t>
            </a:r>
            <a:r>
              <a:rPr spc="-284" dirty="0"/>
              <a:t> </a:t>
            </a:r>
            <a:r>
              <a:rPr spc="-159" dirty="0"/>
              <a:t>roles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302" y="2152530"/>
            <a:ext cx="8168084" cy="4322642"/>
          </a:xfrm>
          <a:prstGeom prst="rect">
            <a:avLst/>
          </a:prstGeom>
        </p:spPr>
        <p:txBody>
          <a:bodyPr vert="horz" wrap="square" lIns="0" tIns="86916" rIns="0" bIns="0" rtlCol="0">
            <a:spAutoFit/>
          </a:bodyPr>
          <a:lstStyle/>
          <a:p>
            <a:pPr marL="349250" indent="-341313">
              <a:spcBef>
                <a:spcPts val="684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lang="en-US" dirty="0">
                <a:solidFill>
                  <a:srgbClr val="0000FF"/>
                </a:solidFill>
              </a:rPr>
              <a:t>Buyer</a:t>
            </a:r>
            <a:r>
              <a:rPr dirty="0"/>
              <a:t> and </a:t>
            </a:r>
            <a:r>
              <a:rPr lang="en-US" dirty="0">
                <a:solidFill>
                  <a:srgbClr val="0000FF"/>
                </a:solidFill>
              </a:rPr>
              <a:t>Thrower</a:t>
            </a:r>
            <a:r>
              <a:rPr dirty="0"/>
              <a:t> have something in common!</a:t>
            </a:r>
          </a:p>
          <a:p>
            <a:pPr marL="690563" lvl="1" indent="-222250">
              <a:spcBef>
                <a:spcPts val="525"/>
              </a:spcBef>
              <a:buFont typeface="Times New Roman"/>
              <a:buChar char="•"/>
              <a:tabLst>
                <a:tab pos="690166" algn="l"/>
                <a:tab pos="690563" algn="l"/>
              </a:tabLst>
            </a:pPr>
            <a:r>
              <a:rPr dirty="0"/>
              <a:t>Volitional actors</a:t>
            </a:r>
          </a:p>
          <a:p>
            <a:pPr marL="690563" lvl="1" indent="-222250">
              <a:spcBef>
                <a:spcPts val="475"/>
              </a:spcBef>
              <a:buFont typeface="Times New Roman"/>
              <a:buChar char="•"/>
              <a:tabLst>
                <a:tab pos="690166" algn="l"/>
                <a:tab pos="690563" algn="l"/>
              </a:tabLst>
            </a:pPr>
            <a:r>
              <a:rPr dirty="0"/>
              <a:t>Often animate</a:t>
            </a:r>
          </a:p>
          <a:p>
            <a:pPr marL="690563" lvl="1" indent="-222250">
              <a:spcBef>
                <a:spcPts val="475"/>
              </a:spcBef>
              <a:buFont typeface="Times New Roman"/>
              <a:buChar char="•"/>
              <a:tabLst>
                <a:tab pos="690166" algn="l"/>
                <a:tab pos="690563" algn="l"/>
              </a:tabLst>
            </a:pPr>
            <a:r>
              <a:rPr dirty="0"/>
              <a:t>Direct causal responsibility for their events</a:t>
            </a:r>
          </a:p>
          <a:p>
            <a:pPr marL="349250" marR="3175" indent="-341313">
              <a:lnSpc>
                <a:spcPct val="100899"/>
              </a:lnSpc>
              <a:spcBef>
                <a:spcPts val="512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dirty="0"/>
              <a:t>Thematic roles are a way to capture this semantic commonality  between </a:t>
            </a:r>
            <a:r>
              <a:rPr lang="en-US" dirty="0"/>
              <a:t>Buyers</a:t>
            </a:r>
            <a:r>
              <a:rPr dirty="0"/>
              <a:t> and </a:t>
            </a:r>
            <a:r>
              <a:rPr lang="en-US" dirty="0"/>
              <a:t>Thrower</a:t>
            </a:r>
            <a:r>
              <a:rPr dirty="0"/>
              <a:t>.</a:t>
            </a:r>
          </a:p>
          <a:p>
            <a:pPr marL="349250" indent="-341313">
              <a:spcBef>
                <a:spcPts val="588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dirty="0"/>
              <a:t>They are both </a:t>
            </a:r>
            <a:r>
              <a:rPr dirty="0">
                <a:solidFill>
                  <a:srgbClr val="0000FF"/>
                </a:solidFill>
              </a:rPr>
              <a:t>AGENTS</a:t>
            </a:r>
            <a:r>
              <a:rPr dirty="0"/>
              <a:t>.</a:t>
            </a:r>
          </a:p>
          <a:p>
            <a:pPr marL="349250" indent="-341313">
              <a:spcBef>
                <a:spcPts val="588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dirty="0"/>
              <a:t>The </a:t>
            </a:r>
            <a:r>
              <a:rPr lang="en-US" dirty="0" err="1">
                <a:solidFill>
                  <a:srgbClr val="0000FF"/>
                </a:solidFill>
              </a:rPr>
              <a:t>Bought</a:t>
            </a:r>
            <a:r>
              <a:rPr dirty="0" err="1">
                <a:solidFill>
                  <a:srgbClr val="0000FF"/>
                </a:solidFill>
              </a:rPr>
              <a:t>Thing</a:t>
            </a:r>
            <a:r>
              <a:rPr dirty="0"/>
              <a:t> and </a:t>
            </a:r>
            <a:r>
              <a:rPr lang="en-US" dirty="0" err="1">
                <a:solidFill>
                  <a:srgbClr val="0000FF"/>
                </a:solidFill>
              </a:rPr>
              <a:t>Thrown</a:t>
            </a:r>
            <a:r>
              <a:rPr dirty="0" err="1">
                <a:solidFill>
                  <a:srgbClr val="0000FF"/>
                </a:solidFill>
              </a:rPr>
              <a:t>Thing</a:t>
            </a:r>
            <a:r>
              <a:rPr dirty="0"/>
              <a:t>, are</a:t>
            </a:r>
            <a:r>
              <a:rPr lang="en-US" dirty="0"/>
              <a:t> </a:t>
            </a:r>
            <a:r>
              <a:rPr dirty="0">
                <a:solidFill>
                  <a:srgbClr val="0000FF"/>
                </a:solidFill>
              </a:rPr>
              <a:t>THEMES</a:t>
            </a:r>
            <a:r>
              <a:rPr dirty="0"/>
              <a:t>.</a:t>
            </a:r>
          </a:p>
          <a:p>
            <a:pPr marL="7938">
              <a:spcBef>
                <a:spcPts val="525"/>
              </a:spcBef>
              <a:tabLst>
                <a:tab pos="467916" algn="l"/>
                <a:tab pos="690166" algn="l"/>
              </a:tabLst>
            </a:pPr>
            <a:r>
              <a:rPr dirty="0"/>
              <a:t>	•	prototypically inanimate objects affected in some way by the action</a:t>
            </a:r>
            <a:endParaRPr lang="en-US" dirty="0"/>
          </a:p>
          <a:p>
            <a:pPr marL="349250" indent="-341313">
              <a:spcBef>
                <a:spcPts val="684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lang="en-US" dirty="0"/>
              <a:t>One of the oldest linguistic models</a:t>
            </a:r>
          </a:p>
          <a:p>
            <a:pPr marL="690563" lvl="1" indent="-222250">
              <a:spcBef>
                <a:spcPts val="525"/>
              </a:spcBef>
              <a:buFont typeface="Times New Roman"/>
              <a:buChar char="•"/>
              <a:tabLst>
                <a:tab pos="690166" algn="l"/>
                <a:tab pos="690563" algn="l"/>
              </a:tabLst>
            </a:pPr>
            <a:r>
              <a:rPr lang="en-US" dirty="0"/>
              <a:t>Indian grammarian Panini between the 7th and 4th centuries BCE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6674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802" y="807779"/>
            <a:ext cx="3605349" cy="515847"/>
          </a:xfrm>
          <a:prstGeom prst="rect">
            <a:avLst/>
          </a:prstGeom>
        </p:spPr>
        <p:txBody>
          <a:bodyPr vert="horz" wrap="square" lIns="0" tIns="7938" rIns="0" bIns="0" rtlCol="0" anchor="ctr">
            <a:spAutoFit/>
          </a:bodyPr>
          <a:lstStyle/>
          <a:p>
            <a:pPr marL="7938">
              <a:lnSpc>
                <a:spcPct val="100000"/>
              </a:lnSpc>
              <a:spcBef>
                <a:spcPts val="63"/>
              </a:spcBef>
            </a:pPr>
            <a:r>
              <a:rPr spc="-213" dirty="0"/>
              <a:t>Thematic</a:t>
            </a:r>
            <a:r>
              <a:rPr spc="-284" dirty="0"/>
              <a:t> </a:t>
            </a:r>
            <a:r>
              <a:rPr spc="-159" dirty="0"/>
              <a:t>roles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302" y="2044057"/>
            <a:ext cx="1937941" cy="373500"/>
          </a:xfrm>
          <a:prstGeom prst="rect">
            <a:avLst/>
          </a:prstGeom>
        </p:spPr>
        <p:txBody>
          <a:bodyPr vert="horz" wrap="square" lIns="0" tIns="7938" rIns="0" bIns="0" rtlCol="0">
            <a:spAutoFit/>
          </a:bodyPr>
          <a:lstStyle/>
          <a:p>
            <a:pPr marL="349250" indent="-341313">
              <a:spcBef>
                <a:spcPts val="63"/>
              </a:spcBef>
              <a:buClr>
                <a:srgbClr val="CC0000"/>
              </a:buClr>
              <a:buFont typeface="Times New Roman"/>
              <a:buChar char="•"/>
              <a:tabLst>
                <a:tab pos="348853" algn="l"/>
                <a:tab pos="349250" algn="l"/>
              </a:tabLst>
            </a:pPr>
            <a:r>
              <a:rPr sz="2375" spc="-28" dirty="0">
                <a:latin typeface="Trebuchet MS"/>
                <a:cs typeface="Trebuchet MS"/>
              </a:rPr>
              <a:t>A </a:t>
            </a:r>
            <a:r>
              <a:rPr sz="2375" spc="-127" dirty="0">
                <a:latin typeface="Trebuchet MS"/>
                <a:cs typeface="Trebuchet MS"/>
              </a:rPr>
              <a:t>typical</a:t>
            </a:r>
            <a:r>
              <a:rPr sz="2375" spc="-306" dirty="0">
                <a:latin typeface="Trebuchet MS"/>
                <a:cs typeface="Trebuchet MS"/>
              </a:rPr>
              <a:t> </a:t>
            </a:r>
            <a:r>
              <a:rPr sz="2375" spc="-127" dirty="0">
                <a:latin typeface="Trebuchet MS"/>
                <a:cs typeface="Trebuchet MS"/>
              </a:rPr>
              <a:t>set:</a:t>
            </a:r>
            <a:endParaRPr sz="2375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8302" y="5592445"/>
            <a:ext cx="190500" cy="219612"/>
          </a:xfrm>
          <a:prstGeom prst="rect">
            <a:avLst/>
          </a:prstGeom>
        </p:spPr>
        <p:txBody>
          <a:bodyPr vert="horz" wrap="square" lIns="0" tIns="7938" rIns="0" bIns="0" rtlCol="0">
            <a:spAutoFit/>
          </a:bodyPr>
          <a:lstStyle/>
          <a:p>
            <a:pPr marL="7938">
              <a:spcBef>
                <a:spcPts val="63"/>
              </a:spcBef>
            </a:pPr>
            <a:r>
              <a:rPr sz="1375" spc="-34" dirty="0">
                <a:latin typeface="Trebuchet MS"/>
                <a:cs typeface="Trebuchet MS"/>
              </a:rPr>
              <a:t>10</a:t>
            </a:r>
            <a:endParaRPr sz="1375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0813" y="2724288"/>
          <a:ext cx="8913019" cy="33590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2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9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644">
                <a:tc>
                  <a:txBody>
                    <a:bodyPr/>
                    <a:lstStyle/>
                    <a:p>
                      <a:pPr marL="12065">
                        <a:lnSpc>
                          <a:spcPts val="2135"/>
                        </a:lnSpc>
                      </a:pP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Thematic</a:t>
                      </a:r>
                      <a:r>
                        <a:rPr sz="13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5" dirty="0">
                          <a:latin typeface="Times New Roman"/>
                          <a:cs typeface="Times New Roman"/>
                        </a:rPr>
                        <a:t>Role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135"/>
                        </a:lnSpc>
                      </a:pPr>
                      <a:r>
                        <a:rPr sz="1300" b="1" spc="-10" dirty="0">
                          <a:latin typeface="Times New Roman"/>
                          <a:cs typeface="Times New Roman"/>
                        </a:rPr>
                        <a:t>Definition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120"/>
                        </a:lnSpc>
                      </a:pPr>
                      <a:r>
                        <a:rPr sz="1300" b="1" dirty="0">
                          <a:latin typeface="Times New Roman"/>
                          <a:cs typeface="Times New Roman"/>
                        </a:rPr>
                        <a:t>Example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372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000" spc="70" dirty="0">
                          <a:latin typeface="Times New Roman"/>
                          <a:cs typeface="Times New Roman"/>
                        </a:rPr>
                        <a:t>AGENT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0716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135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volitional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causer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120"/>
                        </a:lnSpc>
                      </a:pPr>
                      <a:r>
                        <a:rPr sz="1300" i="1" dirty="0">
                          <a:latin typeface="Times New Roman"/>
                          <a:cs typeface="Times New Roman"/>
                        </a:rPr>
                        <a:t>The waiter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spilled the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soup.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EXPERIENCER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637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experiencer 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i="1" spc="-15" dirty="0">
                          <a:latin typeface="Times New Roman"/>
                          <a:cs typeface="Times New Roman"/>
                        </a:rPr>
                        <a:t>John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has a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headache.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0" dirty="0">
                          <a:latin typeface="Times New Roman"/>
                          <a:cs typeface="Times New Roman"/>
                        </a:rPr>
                        <a:t>FORCE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non-volitional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causer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i="1" dirty="0">
                          <a:latin typeface="Times New Roman"/>
                          <a:cs typeface="Times New Roman"/>
                        </a:rPr>
                        <a:t>The wind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blows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debris from the mall into our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yards.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80" dirty="0">
                          <a:latin typeface="Times New Roman"/>
                          <a:cs typeface="Times New Roman"/>
                        </a:rPr>
                        <a:t>THEME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participant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most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directly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affected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by an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Only after Benjamin Franklin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broke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sz="1300" i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ice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...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60" dirty="0">
                          <a:latin typeface="Times New Roman"/>
                          <a:cs typeface="Times New Roman"/>
                        </a:rPr>
                        <a:t>RESULT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end product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The city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built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300" i="1" spc="-10" dirty="0">
                          <a:latin typeface="Times New Roman"/>
                          <a:cs typeface="Times New Roman"/>
                        </a:rPr>
                        <a:t>regulation-size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baseball</a:t>
                      </a:r>
                      <a:r>
                        <a:rPr sz="1300" i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diamond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...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CONTENT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proposition or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content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propositional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Mona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asked </a:t>
                      </a:r>
                      <a:r>
                        <a:rPr sz="1300" i="1" spc="-45" dirty="0">
                          <a:latin typeface="Times New Roman"/>
                          <a:cs typeface="Times New Roman"/>
                        </a:rPr>
                        <a:t>“You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met Mary Ann at a</a:t>
                      </a:r>
                      <a:r>
                        <a:rPr sz="1300" i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supermarket?”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90" dirty="0">
                          <a:latin typeface="Times New Roman"/>
                          <a:cs typeface="Times New Roman"/>
                        </a:rPr>
                        <a:t>INSTRUMENT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 instrument used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He poached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catfish,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stunning them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with a </a:t>
                      </a:r>
                      <a:r>
                        <a:rPr sz="1300" i="1" spc="-5" dirty="0">
                          <a:latin typeface="Times New Roman"/>
                          <a:cs typeface="Times New Roman"/>
                        </a:rPr>
                        <a:t>shocking</a:t>
                      </a:r>
                      <a:r>
                        <a:rPr sz="1300" i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5" dirty="0">
                          <a:latin typeface="Times New Roman"/>
                          <a:cs typeface="Times New Roman"/>
                        </a:rPr>
                        <a:t>device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...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70" dirty="0">
                          <a:latin typeface="Times New Roman"/>
                          <a:cs typeface="Times New Roman"/>
                        </a:rPr>
                        <a:t>BENEFICIARY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60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beneficiary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45"/>
                        </a:lnSpc>
                      </a:pP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Whenever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Ann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Callahan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makes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hotel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" dirty="0">
                          <a:latin typeface="Times New Roman"/>
                          <a:cs typeface="Times New Roman"/>
                        </a:rPr>
                        <a:t>reservations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sz="13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her</a:t>
                      </a:r>
                      <a:r>
                        <a:rPr sz="1300" i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boss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...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294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SOURCE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55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origin 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object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transfer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5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flew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300" i="1" spc="-25" dirty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sz="1300" i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Boston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566">
                <a:tc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GOAL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024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ts val="2255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destination 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an object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transfer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event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2250"/>
                        </a:lnSpc>
                      </a:pPr>
                      <a:r>
                        <a:rPr sz="130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drove </a:t>
                      </a:r>
                      <a:r>
                        <a:rPr sz="1300" i="1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300" i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20" dirty="0">
                          <a:latin typeface="Times New Roman"/>
                          <a:cs typeface="Times New Roman"/>
                        </a:rPr>
                        <a:t>Portland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4296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8357088" cy="1325563"/>
          </a:xfrm>
        </p:spPr>
        <p:txBody>
          <a:bodyPr>
            <a:normAutofit/>
          </a:bodyPr>
          <a:lstStyle/>
          <a:p>
            <a:r>
              <a:rPr lang="en-US" sz="2400" dirty="0"/>
              <a:t>Roles can be naturally described by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76" y="1741374"/>
            <a:ext cx="6572250" cy="3267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49" y="5333023"/>
            <a:ext cx="7679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Crowd annotators write intuitive</a:t>
            </a:r>
            <a:r>
              <a:rPr lang="en-US" baseline="300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 questions and answers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06880" y="6356353"/>
            <a:ext cx="66010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aseline="30000" dirty="0">
                <a:latin typeface="Arial" panose="020B0604020202020204" pitchFamily="34" charset="0"/>
              </a:rPr>
              <a:t>1</a:t>
            </a:r>
            <a:r>
              <a:rPr lang="en-US" sz="1100" dirty="0">
                <a:latin typeface="Arial" panose="020B0604020202020204" pitchFamily="34" charset="0"/>
              </a:rPr>
              <a:t>[Dagan et al.] The </a:t>
            </a:r>
            <a:r>
              <a:rPr lang="en-US" sz="1100" dirty="0" err="1">
                <a:latin typeface="Arial" panose="020B0604020202020204" pitchFamily="34" charset="0"/>
              </a:rPr>
              <a:t>PropBank</a:t>
            </a:r>
            <a:r>
              <a:rPr lang="en-US" sz="1100" dirty="0">
                <a:latin typeface="Arial" panose="020B0604020202020204" pitchFamily="34" charset="0"/>
              </a:rPr>
              <a:t> annotation guide is 89 pages (</a:t>
            </a:r>
            <a:r>
              <a:rPr lang="en-US" sz="1100" dirty="0" err="1">
                <a:latin typeface="Arial" panose="020B0604020202020204" pitchFamily="34" charset="0"/>
              </a:rPr>
              <a:t>Bonial</a:t>
            </a:r>
            <a:r>
              <a:rPr lang="en-US" sz="1100" dirty="0">
                <a:latin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</a:rPr>
              <a:t>etal</a:t>
            </a:r>
            <a:r>
              <a:rPr lang="en-US" sz="1100" dirty="0">
                <a:latin typeface="Arial" panose="020B0604020202020204" pitchFamily="34" charset="0"/>
              </a:rPr>
              <a:t>., 2010), and the </a:t>
            </a:r>
            <a:r>
              <a:rPr lang="en-US" sz="1100" dirty="0" err="1">
                <a:latin typeface="Arial" panose="020B0604020202020204" pitchFamily="34" charset="0"/>
              </a:rPr>
              <a:t>FrameNet</a:t>
            </a:r>
            <a:r>
              <a:rPr lang="en-US" sz="1100" dirty="0">
                <a:latin typeface="Arial" panose="020B0604020202020204" pitchFamily="34" charset="0"/>
              </a:rPr>
              <a:t> guide is 119 pages (</a:t>
            </a:r>
            <a:r>
              <a:rPr lang="en-US" sz="1100" dirty="0" err="1">
                <a:latin typeface="Arial" panose="020B0604020202020204" pitchFamily="34" charset="0"/>
              </a:rPr>
              <a:t>Ruppen-hofer</a:t>
            </a:r>
            <a:r>
              <a:rPr lang="en-US" sz="1100" dirty="0">
                <a:latin typeface="Arial" panose="020B0604020202020204" pitchFamily="34" charset="0"/>
              </a:rPr>
              <a:t> et al., 2006). Our QA-driven annotation instructions are 5 pages.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3625328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</a:t>
            </a:r>
            <a:r>
              <a:rPr lang="en-US" dirty="0" err="1"/>
              <a:t>OpenIE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Uses </a:t>
            </a:r>
            <a:r>
              <a:rPr lang="en-US" dirty="0">
                <a:solidFill>
                  <a:srgbClr val="0000FF"/>
                </a:solidFill>
              </a:rPr>
              <a:t>SRL annotations as target </a:t>
            </a:r>
            <a:r>
              <a:rPr lang="en-US" dirty="0"/>
              <a:t>and training data</a:t>
            </a:r>
          </a:p>
          <a:p>
            <a:pPr lvl="1"/>
            <a:r>
              <a:rPr lang="en-US" dirty="0"/>
              <a:t>Idea: Every set of (head, arg0, arg1) corresponds to a statement </a:t>
            </a:r>
          </a:p>
          <a:p>
            <a:endParaRPr lang="en-US" dirty="0"/>
          </a:p>
          <a:p>
            <a:r>
              <a:rPr lang="en-US" dirty="0"/>
              <a:t>Trains a bi-LSTM to solve </a:t>
            </a:r>
            <a:r>
              <a:rPr lang="en-US" dirty="0" err="1"/>
              <a:t>OpenIE</a:t>
            </a:r>
            <a:r>
              <a:rPr lang="en-US" dirty="0"/>
              <a:t> via sequence labelling</a:t>
            </a:r>
          </a:p>
          <a:p>
            <a:pPr marL="685800" lvl="1" indent="-342900">
              <a:buAutoNum type="arabicPeriod"/>
            </a:pPr>
            <a:r>
              <a:rPr lang="en-US" dirty="0"/>
              <a:t>Verb identification</a:t>
            </a:r>
          </a:p>
          <a:p>
            <a:pPr marL="685800" lvl="1" indent="-342900">
              <a:buAutoNum type="arabicPeriod"/>
            </a:pPr>
            <a:r>
              <a:rPr lang="en-US" dirty="0"/>
              <a:t>Verb argument identification</a:t>
            </a:r>
          </a:p>
          <a:p>
            <a:pPr marL="685800" lvl="1" indent="-342900">
              <a:buAutoNum type="arabicPeriod"/>
            </a:pPr>
            <a:r>
              <a:rPr lang="en-US" dirty="0"/>
              <a:t>(head, arg0, arg1) as OIE output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10297" y="13468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[</a:t>
            </a:r>
            <a:r>
              <a:rPr lang="en-US" sz="1400" dirty="0" err="1"/>
              <a:t>Stanovsky</a:t>
            </a:r>
            <a:r>
              <a:rPr lang="en-US" sz="1400" dirty="0"/>
              <a:t> et al., NAACL 2018 https://www.aclweb.org/anthology/N18-1081]</a:t>
            </a:r>
          </a:p>
        </p:txBody>
      </p:sp>
    </p:spTree>
    <p:extLst>
      <p:ext uri="{BB962C8B-B14F-4D97-AF65-F5344CB8AC3E}">
        <p14:creationId xmlns:p14="http://schemas.microsoft.com/office/powerpoint/2010/main" val="5058402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CAA6-E1B8-40A5-9E75-F0C183D0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Formulate questions to elicit </a:t>
            </a:r>
            <a:r>
              <a:rPr lang="en-US" dirty="0" err="1"/>
              <a:t>OpenIE</a:t>
            </a:r>
            <a:r>
              <a:rPr lang="en-US" dirty="0"/>
              <a:t> triples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69510-0401-47E1-BFA6-0FD082B7F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Einstein likes ice cream.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Bus 105 is going to the zoo.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The fox chased the rabbit that was hiding in the bush.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A8D94-9332-4541-922D-EA5B34551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06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Verb-based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SRL-based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Organizing predicates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 err="1"/>
              <a:t>Semistructured</a:t>
            </a:r>
            <a:r>
              <a:rPr lang="en-US" kern="0" dirty="0"/>
              <a:t> web: </a:t>
            </a:r>
            <a:r>
              <a:rPr lang="en-US" kern="0"/>
              <a:t>OpenCeres</a:t>
            </a: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340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98ED-2DAE-4BA1-AF25-5269E285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3D15-5EB2-4A48-AABA-3816E50B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there </a:t>
            </a:r>
            <a:r>
              <a:rPr lang="en-US" dirty="0">
                <a:solidFill>
                  <a:srgbClr val="0000FF"/>
                </a:solidFill>
              </a:rPr>
              <a:t>really 1 Million different relations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playedFor</a:t>
            </a:r>
            <a:r>
              <a:rPr lang="en-US" dirty="0"/>
              <a:t>, </a:t>
            </a:r>
            <a:r>
              <a:rPr lang="en-US" dirty="0" err="1"/>
              <a:t>wasOnTeam</a:t>
            </a:r>
            <a:r>
              <a:rPr lang="en-US" dirty="0"/>
              <a:t>, </a:t>
            </a:r>
            <a:r>
              <a:rPr lang="en-US" dirty="0" err="1"/>
              <a:t>appearedFor</a:t>
            </a:r>
            <a:r>
              <a:rPr lang="en-US" dirty="0"/>
              <a:t>, </a:t>
            </a:r>
            <a:r>
              <a:rPr lang="en-US" dirty="0" err="1"/>
              <a:t>playerOf</a:t>
            </a:r>
            <a:r>
              <a:rPr lang="en-US" dirty="0"/>
              <a:t>, …</a:t>
            </a:r>
          </a:p>
          <a:p>
            <a:pPr lvl="1"/>
            <a:endParaRPr lang="en-US" dirty="0"/>
          </a:p>
          <a:p>
            <a:r>
              <a:rPr lang="en-US" dirty="0"/>
              <a:t>Sparsity makes it difficult to spot frequent trends and similarities across entities</a:t>
            </a:r>
          </a:p>
          <a:p>
            <a:endParaRPr lang="en-US" dirty="0"/>
          </a:p>
          <a:p>
            <a:r>
              <a:rPr lang="en-US" dirty="0"/>
              <a:t>Need to canonicalize and structure surface relations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Canonicalize</a:t>
            </a:r>
            <a:r>
              <a:rPr lang="en-US" dirty="0"/>
              <a:t> ~ NED for entities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Structure</a:t>
            </a:r>
            <a:r>
              <a:rPr lang="en-US" dirty="0"/>
              <a:t> ~ taxonomy construction for entity types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86546-13CD-4BAB-98E9-4C1151BC3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831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86EA-E06F-469E-BABD-C1EC967C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ingredient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97F28-FDCA-4A2D-BA13-E4840EAC2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Strong Co-Occurrence Principle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If property name X frequently co-occurs with name Y in a context with cue Z (defined below), then Y is (likely) a synonym for X.</a:t>
            </a:r>
            <a:br>
              <a:rPr lang="en-US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This principle can be instantiated in various ways, depending on what we consider as context cue Z:</a:t>
            </a:r>
          </a:p>
          <a:p>
            <a:pPr lvl="1"/>
            <a:r>
              <a:rPr lang="en-US" dirty="0"/>
              <a:t>S-O context</a:t>
            </a:r>
          </a:p>
          <a:p>
            <a:pPr lvl="1"/>
            <a:r>
              <a:rPr lang="en-US" dirty="0"/>
              <a:t>Multilingual context</a:t>
            </a:r>
          </a:p>
          <a:p>
            <a:pPr lvl="1"/>
            <a:r>
              <a:rPr lang="en-US" dirty="0"/>
              <a:t>Search engine query-click logs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6A04-D825-4299-B353-F2F13A979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57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3475" y="1167015"/>
            <a:ext cx="7983621" cy="472980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000" dirty="0"/>
              <a:t>Automated Content Extraction (ACE)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300" y="2327664"/>
            <a:ext cx="2730500" cy="665537"/>
          </a:xfrm>
          <a:prstGeom prst="rect">
            <a:avLst/>
          </a:prstGeom>
        </p:spPr>
        <p:txBody>
          <a:bodyPr vert="horz" wrap="square" lIns="0" tIns="64994" rIns="0" bIns="0" rtlCol="0">
            <a:spAutoFit/>
          </a:bodyPr>
          <a:lstStyle/>
          <a:p>
            <a:pPr marL="313781" indent="-302575">
              <a:spcBef>
                <a:spcPts val="512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Physical</a:t>
            </a:r>
            <a:r>
              <a:rPr lang="en-US" dirty="0"/>
              <a:t>-</a:t>
            </a:r>
            <a:r>
              <a:rPr dirty="0"/>
              <a:t>Located</a:t>
            </a:r>
          </a:p>
          <a:p>
            <a:pPr marL="817513">
              <a:spcBef>
                <a:spcPts val="353"/>
              </a:spcBef>
              <a:tabLst>
                <a:tab pos="1221506" algn="l"/>
              </a:tabLst>
            </a:pP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He	</a:t>
            </a:r>
            <a:r>
              <a:rPr sz="1765" spc="-4" dirty="0">
                <a:latin typeface="Courier New"/>
                <a:cs typeface="Courier New"/>
              </a:rPr>
              <a:t>was</a:t>
            </a:r>
            <a:r>
              <a:rPr sz="1765" spc="-53" dirty="0">
                <a:latin typeface="Courier New"/>
                <a:cs typeface="Courier New"/>
              </a:rPr>
              <a:t> </a:t>
            </a:r>
            <a:r>
              <a:rPr sz="1765" spc="-4" dirty="0">
                <a:latin typeface="Courier New"/>
                <a:cs typeface="Courier New"/>
              </a:rPr>
              <a:t>in</a:t>
            </a:r>
            <a:endParaRPr sz="1765" dirty="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8042" y="2327664"/>
            <a:ext cx="3135691" cy="665537"/>
          </a:xfrm>
          <a:prstGeom prst="rect">
            <a:avLst/>
          </a:prstGeom>
        </p:spPr>
        <p:txBody>
          <a:bodyPr vert="horz" wrap="square" lIns="0" tIns="64994" rIns="0" bIns="0" rtlCol="0">
            <a:spAutoFit/>
          </a:bodyPr>
          <a:lstStyle/>
          <a:p>
            <a:pPr marL="709370">
              <a:spcBef>
                <a:spcPts val="512"/>
              </a:spcBef>
            </a:pPr>
            <a:r>
              <a:rPr lang="en-US" dirty="0"/>
              <a:t>	   </a:t>
            </a:r>
            <a:r>
              <a:rPr dirty="0"/>
              <a:t>PER</a:t>
            </a:r>
            <a:r>
              <a:rPr lang="en-US" dirty="0"/>
              <a:t>-</a:t>
            </a:r>
            <a:r>
              <a:rPr dirty="0"/>
              <a:t>GPE</a:t>
            </a:r>
          </a:p>
          <a:p>
            <a:pPr marL="11206">
              <a:spcBef>
                <a:spcPts val="353"/>
              </a:spcBef>
            </a:pP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Tennessee</a:t>
            </a:r>
            <a:endParaRPr sz="1765" dirty="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299" y="3014271"/>
            <a:ext cx="4914900" cy="1023063"/>
          </a:xfrm>
          <a:prstGeom prst="rect">
            <a:avLst/>
          </a:prstGeom>
        </p:spPr>
        <p:txBody>
          <a:bodyPr vert="horz" wrap="square" lIns="0" tIns="81243" rIns="0" bIns="0" rtlCol="0">
            <a:spAutoFit/>
          </a:bodyPr>
          <a:lstStyle/>
          <a:p>
            <a:pPr marL="313781" indent="-302575">
              <a:spcBef>
                <a:spcPts val="640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Part</a:t>
            </a:r>
            <a:r>
              <a:rPr lang="en-US" dirty="0"/>
              <a:t>-</a:t>
            </a:r>
            <a:r>
              <a:rPr dirty="0"/>
              <a:t>Whole</a:t>
            </a:r>
            <a:r>
              <a:rPr lang="en-US" dirty="0"/>
              <a:t>-</a:t>
            </a:r>
            <a:r>
              <a:rPr dirty="0"/>
              <a:t>Subsidiary </a:t>
            </a:r>
            <a:r>
              <a:rPr lang="en-US" dirty="0"/>
              <a:t>	</a:t>
            </a:r>
            <a:r>
              <a:rPr dirty="0"/>
              <a:t>ORG</a:t>
            </a:r>
            <a:r>
              <a:rPr lang="en-US" dirty="0"/>
              <a:t>-</a:t>
            </a:r>
            <a:r>
              <a:rPr dirty="0"/>
              <a:t>ORG</a:t>
            </a:r>
          </a:p>
          <a:p>
            <a:pPr marL="868502">
              <a:spcBef>
                <a:spcPts val="463"/>
              </a:spcBef>
            </a:pP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XYZ</a:t>
            </a:r>
            <a:r>
              <a:rPr sz="1765" dirty="0">
                <a:latin typeface="Courier New"/>
                <a:cs typeface="Courier New"/>
              </a:rPr>
              <a:t>, </a:t>
            </a:r>
            <a:r>
              <a:rPr sz="1765" spc="-4" dirty="0">
                <a:latin typeface="Courier New"/>
                <a:cs typeface="Courier New"/>
              </a:rPr>
              <a:t>the parent company of</a:t>
            </a:r>
            <a:r>
              <a:rPr sz="1765" spc="-75" dirty="0">
                <a:latin typeface="Courier New"/>
                <a:cs typeface="Courier New"/>
              </a:rPr>
              <a:t> </a:t>
            </a: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ABC</a:t>
            </a:r>
            <a:endParaRPr sz="1765" dirty="0">
              <a:latin typeface="Courier New"/>
              <a:cs typeface="Courier New"/>
            </a:endParaRPr>
          </a:p>
          <a:p>
            <a:pPr marL="313781" indent="-302575">
              <a:spcBef>
                <a:spcPts val="437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  <a:tab pos="2880626" algn="l"/>
              </a:tabLst>
            </a:pPr>
            <a:r>
              <a:rPr dirty="0"/>
              <a:t>Person</a:t>
            </a:r>
            <a:r>
              <a:rPr lang="en-US" dirty="0"/>
              <a:t>-</a:t>
            </a:r>
            <a:r>
              <a:rPr dirty="0"/>
              <a:t>Social</a:t>
            </a:r>
            <a:r>
              <a:rPr lang="en-US" dirty="0"/>
              <a:t>-</a:t>
            </a:r>
            <a:r>
              <a:rPr dirty="0"/>
              <a:t>Family	</a:t>
            </a:r>
            <a:r>
              <a:rPr lang="en-US" dirty="0"/>
              <a:t>	</a:t>
            </a:r>
            <a:r>
              <a:rPr dirty="0"/>
              <a:t>PER</a:t>
            </a:r>
            <a:r>
              <a:rPr lang="en-US" dirty="0"/>
              <a:t>-</a:t>
            </a:r>
            <a:r>
              <a:rPr dirty="0"/>
              <a:t>PER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7005" y="4116495"/>
            <a:ext cx="3188461" cy="1325876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1206">
              <a:spcBef>
                <a:spcPts val="525"/>
              </a:spcBef>
            </a:pP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Yoko</a:t>
            </a:r>
            <a:endParaRPr sz="1765" dirty="0">
              <a:latin typeface="Courier New"/>
              <a:cs typeface="Courier New"/>
            </a:endParaRPr>
          </a:p>
          <a:p>
            <a:pPr>
              <a:spcBef>
                <a:spcPts val="525"/>
              </a:spcBef>
            </a:pPr>
            <a:r>
              <a:rPr lang="en-US" dirty="0"/>
              <a:t>	      </a:t>
            </a:r>
            <a:r>
              <a:rPr dirty="0"/>
              <a:t>PER</a:t>
            </a:r>
            <a:r>
              <a:rPr lang="en-US" dirty="0"/>
              <a:t>-</a:t>
            </a:r>
            <a:r>
              <a:rPr dirty="0"/>
              <a:t>ORG</a:t>
            </a:r>
          </a:p>
          <a:p>
            <a:pPr marL="11206">
              <a:spcBef>
                <a:spcPts val="375"/>
              </a:spcBef>
            </a:pPr>
            <a:r>
              <a:rPr sz="1765" spc="-4" dirty="0">
                <a:latin typeface="Courier New"/>
                <a:cs typeface="Courier New"/>
              </a:rPr>
              <a:t>co-founder</a:t>
            </a:r>
            <a:r>
              <a:rPr sz="1765" spc="-79" dirty="0">
                <a:latin typeface="Courier New"/>
                <a:cs typeface="Courier New"/>
              </a:rPr>
              <a:t> </a:t>
            </a:r>
            <a:r>
              <a:rPr sz="1765" spc="-4" dirty="0">
                <a:latin typeface="Courier New"/>
                <a:cs typeface="Courier New"/>
              </a:rPr>
              <a:t>of</a:t>
            </a:r>
            <a:r>
              <a:rPr lang="en-US" sz="1765" spc="-4" dirty="0">
                <a:latin typeface="Courier New"/>
                <a:cs typeface="Courier New"/>
              </a:rPr>
              <a:t> </a:t>
            </a:r>
            <a:r>
              <a:rPr lang="en-US" sz="1765" dirty="0">
                <a:solidFill>
                  <a:srgbClr val="0000FF"/>
                </a:solidFill>
                <a:latin typeface="Courier New"/>
                <a:cs typeface="Courier New"/>
              </a:rPr>
              <a:t>Apple</a:t>
            </a:r>
            <a:r>
              <a:rPr lang="en-US" sz="1765" dirty="0">
                <a:latin typeface="Courier New"/>
                <a:cs typeface="Courier New"/>
              </a:rPr>
              <a:t>…</a:t>
            </a:r>
          </a:p>
          <a:p>
            <a:pPr marL="11206">
              <a:spcBef>
                <a:spcPts val="375"/>
              </a:spcBef>
            </a:pPr>
            <a:endParaRPr sz="1765" dirty="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6300" y="4116495"/>
            <a:ext cx="2730500" cy="100296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818073">
              <a:spcBef>
                <a:spcPts val="525"/>
              </a:spcBef>
              <a:tabLst>
                <a:tab pos="1759417" algn="l"/>
              </a:tabLst>
            </a:pP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John’s	</a:t>
            </a:r>
            <a:r>
              <a:rPr sz="1765" spc="-4" dirty="0">
                <a:latin typeface="Courier New"/>
                <a:cs typeface="Courier New"/>
              </a:rPr>
              <a:t>wife</a:t>
            </a:r>
            <a:endParaRPr sz="1765" dirty="0">
              <a:latin typeface="Courier New"/>
              <a:cs typeface="Courier New"/>
            </a:endParaRPr>
          </a:p>
          <a:p>
            <a:pPr marL="313781" indent="-302575">
              <a:spcBef>
                <a:spcPts val="525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Org</a:t>
            </a:r>
            <a:r>
              <a:rPr lang="en-US" dirty="0"/>
              <a:t>-</a:t>
            </a:r>
            <a:r>
              <a:rPr dirty="0"/>
              <a:t>AFF</a:t>
            </a:r>
            <a:r>
              <a:rPr lang="en-US" dirty="0"/>
              <a:t>-</a:t>
            </a:r>
            <a:r>
              <a:rPr dirty="0"/>
              <a:t>Founder</a:t>
            </a:r>
          </a:p>
          <a:p>
            <a:pPr marL="817513">
              <a:spcBef>
                <a:spcPts val="375"/>
              </a:spcBef>
            </a:pPr>
            <a:r>
              <a:rPr sz="1765" spc="-4" dirty="0">
                <a:solidFill>
                  <a:srgbClr val="0000FF"/>
                </a:solidFill>
                <a:latin typeface="Courier New"/>
                <a:cs typeface="Courier New"/>
              </a:rPr>
              <a:t>Steve</a:t>
            </a:r>
            <a:r>
              <a:rPr sz="1765" spc="-84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Jobs</a:t>
            </a:r>
            <a:r>
              <a:rPr sz="1765" dirty="0">
                <a:latin typeface="Courier New"/>
                <a:cs typeface="Courier New"/>
              </a:rPr>
              <a:t>,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58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Instance overlap as context: PATTY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Resource of 350k </a:t>
            </a:r>
            <a:r>
              <a:rPr lang="en-US" dirty="0" err="1"/>
              <a:t>synsets</a:t>
            </a:r>
            <a:r>
              <a:rPr lang="en-US" dirty="0"/>
              <a:t> of binary relations</a:t>
            </a:r>
          </a:p>
          <a:p>
            <a:r>
              <a:rPr lang="en-US" dirty="0"/>
              <a:t>Taxonomical organization</a:t>
            </a:r>
          </a:p>
          <a:p>
            <a:r>
              <a:rPr lang="en-US" dirty="0">
                <a:solidFill>
                  <a:srgbClr val="0000FF"/>
                </a:solidFill>
              </a:rPr>
              <a:t>Key idea: exploit instance overlap/</a:t>
            </a:r>
            <a:r>
              <a:rPr lang="en-US" dirty="0" err="1">
                <a:solidFill>
                  <a:srgbClr val="0000FF"/>
                </a:solidFill>
              </a:rPr>
              <a:t>subsumption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/>
              <a:t>Wikipedia-extractions between two named entities in sentence</a:t>
            </a:r>
          </a:p>
          <a:p>
            <a:r>
              <a:rPr lang="en-US" dirty="0"/>
              <a:t>Patterns combine terms, POS tags, types</a:t>
            </a:r>
          </a:p>
          <a:p>
            <a:endParaRPr lang="en-US" dirty="0"/>
          </a:p>
          <a:p>
            <a:r>
              <a:rPr lang="en-US" dirty="0"/>
              <a:t>Pattern accuracy: 85%</a:t>
            </a:r>
          </a:p>
          <a:p>
            <a:r>
              <a:rPr lang="en-US" dirty="0" err="1"/>
              <a:t>Subsumption</a:t>
            </a:r>
            <a:r>
              <a:rPr lang="en-US" dirty="0"/>
              <a:t> accuracy: 75%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13FF40-99DB-477D-834C-E8B702663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356358"/>
              </p:ext>
            </p:extLst>
          </p:nvPr>
        </p:nvGraphicFramePr>
        <p:xfrm>
          <a:off x="1063854" y="2872740"/>
          <a:ext cx="642279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2">
                  <a:extLst>
                    <a:ext uri="{9D8B030D-6E8A-4147-A177-3AD203B41FA5}">
                      <a16:colId xmlns:a16="http://schemas.microsoft.com/office/drawing/2014/main" val="3276578139"/>
                    </a:ext>
                  </a:extLst>
                </a:gridCol>
                <a:gridCol w="2140932">
                  <a:extLst>
                    <a:ext uri="{9D8B030D-6E8A-4147-A177-3AD203B41FA5}">
                      <a16:colId xmlns:a16="http://schemas.microsoft.com/office/drawing/2014/main" val="4237201977"/>
                    </a:ext>
                  </a:extLst>
                </a:gridCol>
                <a:gridCol w="2140932">
                  <a:extLst>
                    <a:ext uri="{9D8B030D-6E8A-4147-A177-3AD203B41FA5}">
                      <a16:colId xmlns:a16="http://schemas.microsoft.com/office/drawing/2014/main" val="3141554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Played 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Was on the team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Liked to 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(Ronaldo, </a:t>
                      </a:r>
                      <a:r>
                        <a:rPr lang="en-US" dirty="0" err="1"/>
                        <a:t>ManU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(Ronaldo, </a:t>
                      </a:r>
                      <a:r>
                        <a:rPr lang="en-US" dirty="0" err="1"/>
                        <a:t>ManU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(Einstein, ice cream)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66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(Messi, Barca)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(Messi, Barca)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52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375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PATTY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91" y="2710656"/>
            <a:ext cx="3810000" cy="258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609" y="1565638"/>
            <a:ext cx="3619500" cy="1571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609" y="4028283"/>
            <a:ext cx="3552825" cy="22383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232366" y="5077097"/>
            <a:ext cx="870857" cy="214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231821" y="2710656"/>
            <a:ext cx="923653" cy="6595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0925" y="5686697"/>
            <a:ext cx="6623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A=(Schwarzenegger, California), 80 occurrences</a:t>
            </a:r>
          </a:p>
        </p:txBody>
      </p:sp>
    </p:spTree>
    <p:extLst>
      <p:ext uri="{BB962C8B-B14F-4D97-AF65-F5344CB8AC3E}">
        <p14:creationId xmlns:p14="http://schemas.microsoft.com/office/powerpoint/2010/main" val="135150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Efficient support set overlap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 patterns </a:t>
            </a:r>
            <a:r>
              <a:rPr lang="en-US" dirty="0">
                <a:sym typeface="Wingdings" panose="05000000000000000000" pitchFamily="2" charset="2"/>
              </a:rPr>
              <a:t> n² comparisons?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14340"/>
            <a:ext cx="4171950" cy="3057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2614340"/>
            <a:ext cx="3810000" cy="2581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9569" y="5738949"/>
            <a:ext cx="756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Prefix tree allows quick retrieval of subsumed patterns</a:t>
            </a:r>
          </a:p>
        </p:txBody>
      </p:sp>
    </p:spTree>
    <p:extLst>
      <p:ext uri="{BB962C8B-B14F-4D97-AF65-F5344CB8AC3E}">
        <p14:creationId xmlns:p14="http://schemas.microsoft.com/office/powerpoint/2010/main" val="62164050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CF71-E5EC-4CD7-8764-5E4C0428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Multilingual context: PPDB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B1B7F-3594-4E11-994D-E04E2B523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790953"/>
            <a:ext cx="7886700" cy="2747962"/>
          </a:xfrm>
        </p:spPr>
        <p:txBody>
          <a:bodyPr>
            <a:normAutofit/>
          </a:bodyPr>
          <a:lstStyle/>
          <a:p>
            <a:r>
              <a:rPr lang="en-US" dirty="0"/>
              <a:t>One of the largest paraphrase dictionaries, PPDB (Paraphrase Database), was constructed similarly</a:t>
            </a:r>
          </a:p>
          <a:p>
            <a:r>
              <a:rPr lang="en-US" dirty="0"/>
              <a:t>&gt;100 million paraphrase pairs</a:t>
            </a:r>
          </a:p>
          <a:p>
            <a:r>
              <a:rPr lang="en-US" dirty="0"/>
              <a:t>Covering both unary predicates (types/classes and WordNet-style senses) and binary predicates (relations and attributes)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827F-BF4E-4C18-9DA3-894D0902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BF3A2-D261-4A4E-9F6A-11D575E2F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49" y="1966187"/>
            <a:ext cx="8390701" cy="110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894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E0379-81D5-4EFF-A416-10950E8C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Query-click-log as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5E45D-657F-4A1D-A485-4E94EA0E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6175"/>
            <a:ext cx="5638800" cy="4351338"/>
          </a:xfrm>
        </p:spPr>
        <p:txBody>
          <a:bodyPr>
            <a:normAutofit/>
          </a:bodyPr>
          <a:lstStyle/>
          <a:p>
            <a:r>
              <a:rPr lang="en-US" dirty="0"/>
              <a:t>Reformulations give first hints on synonyms/</a:t>
            </a:r>
            <a:r>
              <a:rPr lang="en-US" dirty="0" err="1"/>
              <a:t>subproperties</a:t>
            </a:r>
            <a:endParaRPr lang="en-US" dirty="0"/>
          </a:p>
          <a:p>
            <a:endParaRPr lang="en-US" dirty="0"/>
          </a:p>
          <a:p>
            <a:r>
              <a:rPr lang="en-US" dirty="0"/>
              <a:t>Even stronger: Observe result interaction: Are overlapping sets of results clicked?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9D781C-567F-41F6-A80C-88729E141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85E8E-FCD4-464D-89B0-D96F649E9979}"/>
              </a:ext>
            </a:extLst>
          </p:cNvPr>
          <p:cNvSpPr/>
          <p:nvPr/>
        </p:nvSpPr>
        <p:spPr>
          <a:xfrm>
            <a:off x="3339297" y="620433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[He et al., “Automatic Discovery of</a:t>
            </a:r>
            <a:br>
              <a:rPr lang="en-US" sz="1050" dirty="0"/>
            </a:br>
            <a:r>
              <a:rPr lang="en-US" sz="1050" dirty="0"/>
              <a:t>Attribute Synonyms Using Query Logs and Table Corpora”. WWW. 2016]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A39A3DC-3CA5-47EE-8C63-2172114C335C}"/>
              </a:ext>
            </a:extLst>
          </p:cNvPr>
          <p:cNvGrpSpPr/>
          <p:nvPr/>
        </p:nvGrpSpPr>
        <p:grpSpPr>
          <a:xfrm>
            <a:off x="3339536" y="3461012"/>
            <a:ext cx="5638800" cy="2669532"/>
            <a:chOff x="3790950" y="3461012"/>
            <a:chExt cx="5638800" cy="266953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B26112-A3D7-4C8A-90A8-DA4E2D4FE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83363"/>
            <a:stretch/>
          </p:blipFill>
          <p:spPr>
            <a:xfrm>
              <a:off x="3790950" y="3461012"/>
              <a:ext cx="5638800" cy="61327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155B0BF-A768-413F-9EB3-5249C0368B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4218" b="-1"/>
            <a:stretch/>
          </p:blipFill>
          <p:spPr>
            <a:xfrm>
              <a:off x="3790950" y="4074290"/>
              <a:ext cx="5638800" cy="2056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536981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Verb-based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SRL-based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predicates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</a:t>
            </a:r>
            <a:r>
              <a:rPr lang="en-US" kern="0" dirty="0" err="1">
                <a:solidFill>
                  <a:srgbClr val="0000FF"/>
                </a:solidFill>
              </a:rPr>
              <a:t>Semistructured</a:t>
            </a:r>
            <a:r>
              <a:rPr lang="en-US" kern="0" dirty="0">
                <a:solidFill>
                  <a:srgbClr val="0000FF"/>
                </a:solidFill>
              </a:rPr>
              <a:t> web: </a:t>
            </a:r>
            <a:r>
              <a:rPr lang="en-US" kern="0" dirty="0" err="1">
                <a:solidFill>
                  <a:srgbClr val="0000FF"/>
                </a:solidFill>
              </a:rPr>
              <a:t>OpenCeres</a:t>
            </a:r>
            <a:endParaRPr lang="en-US" kern="0" dirty="0">
              <a:solidFill>
                <a:srgbClr val="0000FF"/>
              </a:solidFill>
            </a:endParaRP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9418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D51BF1-A315-4340-8B59-9E543C081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8"/>
            <a:ext cx="8254093" cy="1325563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OpenCeres</a:t>
            </a:r>
            <a:r>
              <a:rPr lang="en-US" dirty="0"/>
              <a:t>	</a:t>
            </a:r>
            <a:r>
              <a:rPr lang="en-US" sz="2800" dirty="0"/>
              <a:t> </a:t>
            </a:r>
            <a:r>
              <a:rPr lang="en-US" sz="1200" dirty="0"/>
              <a:t>[Lockard et al., NAACL 2019]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C17E7-E1CB-4460-8FED-CCAFD737C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584535" cy="4351338"/>
          </a:xfrm>
        </p:spPr>
        <p:txBody>
          <a:bodyPr/>
          <a:lstStyle/>
          <a:p>
            <a:r>
              <a:rPr lang="en-US" dirty="0"/>
              <a:t>Back from text to </a:t>
            </a:r>
            <a:r>
              <a:rPr lang="en-US" dirty="0" err="1"/>
              <a:t>seminstructured</a:t>
            </a:r>
            <a:r>
              <a:rPr lang="en-US" dirty="0"/>
              <a:t> content</a:t>
            </a:r>
          </a:p>
          <a:p>
            <a:r>
              <a:rPr lang="en-US" dirty="0"/>
              <a:t>Instructive </a:t>
            </a:r>
            <a:r>
              <a:rPr lang="en-US" dirty="0" err="1"/>
              <a:t>OpenIE</a:t>
            </a:r>
            <a:r>
              <a:rPr lang="en-US" dirty="0"/>
              <a:t> and distant supervision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39086-263C-47D6-8AC2-D5976E3A4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A1704E-C412-48D5-B3C7-C88D81156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415" y="1690691"/>
            <a:ext cx="5132079" cy="503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6666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B6FE-8C62-4FD6-9CB7-AD0E671E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OpenCeres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FBFB7-8297-41DE-BEF0-85942A2B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30C24-9173-4B72-B0C8-5FD4335E2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300" y="1570224"/>
            <a:ext cx="6263350" cy="46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8662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2AD4-9CAC-41BB-B428-0D1AFB4C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home: </a:t>
            </a:r>
            <a:r>
              <a:rPr lang="en-US" dirty="0" err="1"/>
              <a:t>OpenIE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EB8D3-E5B7-42AB-A5A5-ED8BD325B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Open IE/RE is a powerful machinery</a:t>
            </a:r>
          </a:p>
          <a:p>
            <a:pPr lvl="1"/>
            <a:r>
              <a:rPr lang="en-US" dirty="0"/>
              <a:t>Needs no labelled data</a:t>
            </a:r>
          </a:p>
          <a:p>
            <a:pPr lvl="1"/>
            <a:r>
              <a:rPr lang="en-US" dirty="0"/>
              <a:t>No domain-specific adaptation</a:t>
            </a:r>
          </a:p>
          <a:p>
            <a:pPr lvl="1"/>
            <a:r>
              <a:rPr lang="en-US" dirty="0"/>
              <a:t>Well suited for maximizing KB recall</a:t>
            </a:r>
          </a:p>
          <a:p>
            <a:pPr lvl="1"/>
            <a:r>
              <a:rPr lang="en-US" dirty="0"/>
              <a:t>Can discover new predicates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Challenges</a:t>
            </a:r>
          </a:p>
          <a:p>
            <a:pPr lvl="1"/>
            <a:r>
              <a:rPr lang="en-US" dirty="0"/>
              <a:t>Typically substantial noise</a:t>
            </a:r>
          </a:p>
          <a:p>
            <a:pPr lvl="1"/>
            <a:r>
              <a:rPr lang="en-US" dirty="0"/>
              <a:t>Downstream applications that need clustering/canonicalization require additional processing steps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Open predicate organization</a:t>
            </a:r>
          </a:p>
          <a:p>
            <a:pPr lvl="1"/>
            <a:r>
              <a:rPr lang="en-US" dirty="0"/>
              <a:t>Based on distributional similarity cues</a:t>
            </a:r>
          </a:p>
          <a:p>
            <a:pPr lvl="2"/>
            <a:r>
              <a:rPr lang="en-US" dirty="0"/>
              <a:t>E.g., instance overlap, multilingual alignments, query-click-logs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4CD69-4897-4DC1-BF16-A9514803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896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Papers: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Stanovsky</a:t>
            </a:r>
            <a:r>
              <a:rPr lang="en-US" dirty="0"/>
              <a:t> and Dagan, Creating a Large Benchmark for Open Information Extraction, EMNLP 2016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Nakashole</a:t>
            </a:r>
            <a:r>
              <a:rPr lang="en-US" dirty="0"/>
              <a:t> et al., PATTY: A Taxonomy of Relational Patterns with Semantic Types, EMNLP 2012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Slides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Adopted from Fabian </a:t>
            </a:r>
            <a:r>
              <a:rPr lang="en-US" dirty="0" err="1"/>
              <a:t>Suchanek</a:t>
            </a:r>
            <a:r>
              <a:rPr lang="en-US" dirty="0"/>
              <a:t>, Julien Romero and Oren </a:t>
            </a:r>
            <a:r>
              <a:rPr lang="en-US" dirty="0" err="1"/>
              <a:t>Etzioni</a:t>
            </a: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Code/APIs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OpenIE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hlinkClick r:id="rId2"/>
              </a:rPr>
              <a:t>https://www.textrazor.com/demo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>
                <a:hlinkClick r:id="rId3"/>
              </a:rPr>
              <a:t>https://gate.d5.mpi-inf.mpg.de/ClausIEGate/ClausIEGate/</a:t>
            </a:r>
            <a:endParaRPr lang="en-US" dirty="0"/>
          </a:p>
          <a:p>
            <a:pPr lvl="2">
              <a:lnSpc>
                <a:spcPct val="120000"/>
              </a:lnSpc>
            </a:pPr>
            <a:r>
              <a:rPr lang="en-US" dirty="0"/>
              <a:t>https://github.com/dair-iitd/OpenIE-standalone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Link collection on </a:t>
            </a:r>
            <a:r>
              <a:rPr lang="en-US" dirty="0" err="1"/>
              <a:t>OpenIE</a:t>
            </a:r>
            <a:endParaRPr lang="en-US" dirty="0"/>
          </a:p>
          <a:p>
            <a:pPr lvl="1"/>
            <a:r>
              <a:rPr lang="en-US" dirty="0"/>
              <a:t>https://github.com/gkiril/oie-resources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5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1196124"/>
            <a:ext cx="8213558" cy="50375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200" spc="-93" dirty="0"/>
              <a:t>UMLS: </a:t>
            </a:r>
            <a:r>
              <a:rPr sz="3200" spc="-154" dirty="0"/>
              <a:t>Uni</a:t>
            </a:r>
            <a:r>
              <a:rPr lang="en-US" sz="3200" spc="-154" dirty="0"/>
              <a:t>fi</a:t>
            </a:r>
            <a:r>
              <a:rPr sz="3200" spc="-154" dirty="0"/>
              <a:t>ed </a:t>
            </a:r>
            <a:r>
              <a:rPr sz="3200" spc="-93" dirty="0"/>
              <a:t>Medical </a:t>
            </a:r>
            <a:r>
              <a:rPr sz="3200" spc="-159" dirty="0"/>
              <a:t>Language</a:t>
            </a:r>
            <a:r>
              <a:rPr sz="3200" spc="-538" dirty="0"/>
              <a:t> </a:t>
            </a:r>
            <a:r>
              <a:rPr sz="3200" spc="-146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8676" y="2356238"/>
            <a:ext cx="5044586" cy="28831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134 entity types, 54 relations</a:t>
            </a: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85030"/>
              </p:ext>
            </p:extLst>
          </p:nvPr>
        </p:nvGraphicFramePr>
        <p:xfrm>
          <a:off x="806823" y="3091916"/>
          <a:ext cx="7731499" cy="1710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3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71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/>
                        <a:t>Injury</a:t>
                      </a:r>
                    </a:p>
                  </a:txBody>
                  <a:tcPr marL="0" marR="0" marT="4034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>
                          <a:solidFill>
                            <a:srgbClr val="0000FF"/>
                          </a:solidFill>
                        </a:rPr>
                        <a:t>disrupts</a:t>
                      </a:r>
                    </a:p>
                  </a:txBody>
                  <a:tcPr marL="0" marR="0" marT="4034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ct val="100000"/>
                        </a:lnSpc>
                        <a:spcBef>
                          <a:spcPts val="359"/>
                        </a:spcBef>
                      </a:pPr>
                      <a:r>
                        <a:rPr dirty="0"/>
                        <a:t>Physiological Function</a:t>
                      </a:r>
                      <a:endParaRPr/>
                    </a:p>
                  </a:txBody>
                  <a:tcPr marL="0" marR="0" marT="40340" marB="0">
                    <a:solidFill>
                      <a:srgbClr val="FF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68">
                <a:tc>
                  <a:txBody>
                    <a:bodyPr/>
                    <a:lstStyle/>
                    <a:p>
                      <a:pPr marL="91440">
                        <a:lnSpc>
                          <a:spcPts val="2700"/>
                        </a:lnSpc>
                      </a:pPr>
                      <a:r>
                        <a:rPr dirty="0"/>
                        <a:t>Bodily Location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700"/>
                        </a:lnSpc>
                      </a:pPr>
                      <a:r>
                        <a:rPr dirty="0">
                          <a:solidFill>
                            <a:srgbClr val="0000FF"/>
                          </a:solidFill>
                        </a:rPr>
                        <a:t>location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dirty="0">
                          <a:solidFill>
                            <a:srgbClr val="0000FF"/>
                          </a:solidFill>
                        </a:rPr>
                        <a:t>of</a:t>
                      </a:r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700"/>
                        </a:lnSpc>
                      </a:pPr>
                      <a:r>
                        <a:rPr dirty="0"/>
                        <a:t>Biologic Function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pPr marL="91440">
                        <a:lnSpc>
                          <a:spcPts val="2750"/>
                        </a:lnSpc>
                      </a:pPr>
                      <a:r>
                        <a:rPr dirty="0"/>
                        <a:t>Anatomical Structure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750"/>
                        </a:lnSpc>
                      </a:pPr>
                      <a:r>
                        <a:rPr dirty="0">
                          <a:solidFill>
                            <a:srgbClr val="0000FF"/>
                          </a:solidFill>
                        </a:rPr>
                        <a:t>part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-</a:t>
                      </a:r>
                      <a:r>
                        <a:rPr dirty="0">
                          <a:solidFill>
                            <a:srgbClr val="0000FF"/>
                          </a:solidFill>
                        </a:rPr>
                        <a:t>of</a:t>
                      </a:r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750"/>
                        </a:lnSpc>
                      </a:pPr>
                      <a:r>
                        <a:rPr dirty="0"/>
                        <a:t>Organism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pPr marL="91440">
                        <a:lnSpc>
                          <a:spcPts val="2750"/>
                        </a:lnSpc>
                      </a:pPr>
                      <a:r>
                        <a:rPr dirty="0"/>
                        <a:t>Pharmacologic Substance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750"/>
                        </a:lnSpc>
                      </a:pPr>
                      <a:r>
                        <a:rPr dirty="0">
                          <a:solidFill>
                            <a:srgbClr val="0000FF"/>
                          </a:solidFill>
                        </a:rPr>
                        <a:t>causes</a:t>
                      </a:r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750"/>
                        </a:lnSpc>
                      </a:pPr>
                      <a:r>
                        <a:rPr dirty="0"/>
                        <a:t>Pathological Function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93">
                <a:tc>
                  <a:txBody>
                    <a:bodyPr/>
                    <a:lstStyle/>
                    <a:p>
                      <a:pPr marL="91440">
                        <a:lnSpc>
                          <a:spcPts val="2750"/>
                        </a:lnSpc>
                      </a:pPr>
                      <a:r>
                        <a:rPr dirty="0"/>
                        <a:t>Pharmacologic Substance</a:t>
                      </a:r>
                      <a:endParaRPr/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ts val="2750"/>
                        </a:lnSpc>
                      </a:pPr>
                      <a:r>
                        <a:rPr dirty="0">
                          <a:solidFill>
                            <a:srgbClr val="0000FF"/>
                          </a:solidFill>
                        </a:rPr>
                        <a:t>treats</a:t>
                      </a:r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tc>
                  <a:txBody>
                    <a:bodyPr/>
                    <a:lstStyle/>
                    <a:p>
                      <a:pPr marL="355600">
                        <a:lnSpc>
                          <a:spcPts val="2750"/>
                        </a:lnSpc>
                      </a:pPr>
                      <a:r>
                        <a:rPr dirty="0"/>
                        <a:t>Pathologic Function</a:t>
                      </a:r>
                    </a:p>
                  </a:txBody>
                  <a:tcPr marL="0" marR="0" marT="0" marB="0">
                    <a:solidFill>
                      <a:srgbClr val="FFE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168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your own open relation extraction</a:t>
            </a:r>
          </a:p>
          <a:p>
            <a:r>
              <a:rPr lang="en-US" dirty="0"/>
              <a:t>Evaluation on benchmark data from [</a:t>
            </a:r>
            <a:r>
              <a:rPr lang="en-US" dirty="0" err="1"/>
              <a:t>Stanovsky</a:t>
            </a:r>
            <a:r>
              <a:rPr lang="en-US" dirty="0"/>
              <a:t> and Dagan, EMNLP 2017]</a:t>
            </a:r>
          </a:p>
          <a:p>
            <a:r>
              <a:rPr lang="en-US" dirty="0"/>
              <a:t>F1 on extractions (head word match for predicate)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1508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Fixed relations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Supervised learning data bottleneck, but performant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Iterative pattern learning and distant supervision as alternatives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BERT allows to bypass feature engineering</a:t>
            </a:r>
          </a:p>
          <a:p>
            <a:pPr>
              <a:lnSpc>
                <a:spcPct val="120000"/>
              </a:lnSpc>
            </a:pPr>
            <a:endParaRPr lang="en-US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Evaluation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Right metric for right problem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Error analysis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Effort in </a:t>
            </a:r>
            <a:r>
              <a:rPr lang="en-US" dirty="0">
                <a:solidFill>
                  <a:srgbClr val="0000FF"/>
                </a:solidFill>
              </a:rPr>
              <a:t>data annotation, error analysis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Open information extraction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Alternative requiring no decision on schema upfront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But some effort pushed downstream (clustering/canonicalization)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69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Wikidata relations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&gt; 5000 relations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frequent relations for humans:</a:t>
            </a:r>
          </a:p>
          <a:p>
            <a:pPr lvl="1"/>
            <a:r>
              <a:rPr lang="en-US" dirty="0"/>
              <a:t>Gender (89%)</a:t>
            </a:r>
          </a:p>
          <a:p>
            <a:pPr lvl="1"/>
            <a:r>
              <a:rPr lang="en-US" dirty="0"/>
              <a:t>Occupation (77%)</a:t>
            </a:r>
          </a:p>
          <a:p>
            <a:pPr lvl="1"/>
            <a:r>
              <a:rPr lang="en-US" dirty="0"/>
              <a:t>Date of birth ( 69%)</a:t>
            </a:r>
          </a:p>
          <a:p>
            <a:pPr lvl="1"/>
            <a:r>
              <a:rPr lang="en-US" dirty="0"/>
              <a:t>Given name (59%)</a:t>
            </a:r>
          </a:p>
          <a:p>
            <a:pPr lvl="1"/>
            <a:r>
              <a:rPr lang="en-US" dirty="0"/>
              <a:t>Citizenship (58%)</a:t>
            </a:r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Languages spoke (13%)</a:t>
            </a:r>
          </a:p>
          <a:p>
            <a:pPr lvl="1"/>
            <a:r>
              <a:rPr lang="en-US" dirty="0"/>
              <a:t>Position held (10%)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11/2019: </a:t>
            </a:r>
            <a:r>
              <a:rPr lang="en-US" dirty="0">
                <a:solidFill>
                  <a:srgbClr val="0000FF"/>
                </a:solidFill>
              </a:rPr>
              <a:t>67 human properties </a:t>
            </a:r>
            <a:r>
              <a:rPr lang="en-US" dirty="0"/>
              <a:t>used at least </a:t>
            </a:r>
            <a:r>
              <a:rPr lang="en-US" dirty="0">
                <a:solidFill>
                  <a:srgbClr val="0000FF"/>
                </a:solidFill>
              </a:rPr>
              <a:t>100k times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64" y="365128"/>
            <a:ext cx="3686542" cy="21378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8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5475" y="802522"/>
            <a:ext cx="6087018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Ontological relations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300" y="1891225"/>
            <a:ext cx="6815978" cy="4328297"/>
          </a:xfrm>
          <a:prstGeom prst="rect">
            <a:avLst/>
          </a:prstGeom>
        </p:spPr>
        <p:txBody>
          <a:bodyPr vert="horz" wrap="square" lIns="0" tIns="108137" rIns="0" bIns="0" rtlCol="0">
            <a:spAutoFit/>
          </a:bodyPr>
          <a:lstStyle/>
          <a:p>
            <a:pPr>
              <a:spcBef>
                <a:spcPts val="852"/>
              </a:spcBef>
            </a:pPr>
            <a:r>
              <a:rPr dirty="0"/>
              <a:t>Examples from WordNet</a:t>
            </a:r>
          </a:p>
          <a:p>
            <a:pPr marL="313781" indent="-302575">
              <a:spcBef>
                <a:spcPts val="119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 err="1">
                <a:solidFill>
                  <a:srgbClr val="0000FF"/>
                </a:solidFill>
              </a:rPr>
              <a:t>isA</a:t>
            </a:r>
            <a:r>
              <a:rPr dirty="0"/>
              <a:t> (hypernym): subsumption between classes</a:t>
            </a:r>
          </a:p>
          <a:p>
            <a:pPr marL="616356" lvl="1" indent="-201717">
              <a:lnSpc>
                <a:spcPts val="2952"/>
              </a:lnSpc>
              <a:spcBef>
                <a:spcPts val="538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Giraffe </a:t>
            </a:r>
            <a:r>
              <a:rPr lang="en-US" dirty="0" err="1"/>
              <a:t>isA</a:t>
            </a:r>
            <a:r>
              <a:rPr dirty="0"/>
              <a:t> ruminant </a:t>
            </a:r>
            <a:r>
              <a:rPr lang="en-US" dirty="0" err="1"/>
              <a:t>isA</a:t>
            </a:r>
            <a:r>
              <a:rPr dirty="0"/>
              <a:t> ungulate </a:t>
            </a:r>
            <a:r>
              <a:rPr lang="en-US" dirty="0" err="1"/>
              <a:t>isA</a:t>
            </a:r>
            <a:endParaRPr dirty="0"/>
          </a:p>
          <a:p>
            <a:pPr marL="616356">
              <a:lnSpc>
                <a:spcPts val="2952"/>
              </a:lnSpc>
            </a:pPr>
            <a:r>
              <a:rPr dirty="0"/>
              <a:t>mammal </a:t>
            </a:r>
            <a:r>
              <a:rPr lang="en-US" dirty="0" err="1"/>
              <a:t>isA</a:t>
            </a:r>
            <a:r>
              <a:rPr dirty="0"/>
              <a:t> vertebrate </a:t>
            </a:r>
            <a:r>
              <a:rPr lang="en-US" dirty="0" err="1"/>
              <a:t>isA</a:t>
            </a:r>
            <a:r>
              <a:rPr dirty="0"/>
              <a:t> animal…</a:t>
            </a:r>
          </a:p>
          <a:p>
            <a:pPr>
              <a:spcBef>
                <a:spcPts val="13"/>
              </a:spcBef>
            </a:pPr>
            <a:endParaRPr dirty="0"/>
          </a:p>
          <a:p>
            <a:pPr marL="313781" indent="-302575"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 err="1">
                <a:solidFill>
                  <a:srgbClr val="0000FF"/>
                </a:solidFill>
              </a:rPr>
              <a:t>i</a:t>
            </a:r>
            <a:r>
              <a:rPr dirty="0" err="1">
                <a:solidFill>
                  <a:srgbClr val="0000FF"/>
                </a:solidFill>
              </a:rPr>
              <a:t>nstance</a:t>
            </a:r>
            <a:r>
              <a:rPr lang="en-US" dirty="0" err="1">
                <a:solidFill>
                  <a:srgbClr val="0000FF"/>
                </a:solidFill>
              </a:rPr>
              <a:t>O</a:t>
            </a:r>
            <a:r>
              <a:rPr dirty="0" err="1">
                <a:solidFill>
                  <a:srgbClr val="0000FF"/>
                </a:solidFill>
              </a:rPr>
              <a:t>f</a:t>
            </a:r>
            <a:r>
              <a:rPr dirty="0"/>
              <a:t>: relation between individual and class</a:t>
            </a:r>
          </a:p>
          <a:p>
            <a:pPr marL="616356" lvl="1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r>
              <a:rPr dirty="0"/>
              <a:t>San Francisco </a:t>
            </a:r>
            <a:r>
              <a:rPr dirty="0" err="1"/>
              <a:t>instance</a:t>
            </a:r>
            <a:r>
              <a:rPr lang="en-US" dirty="0" err="1"/>
              <a:t>O</a:t>
            </a:r>
            <a:r>
              <a:rPr dirty="0" err="1"/>
              <a:t>f</a:t>
            </a:r>
            <a:r>
              <a:rPr lang="en-US" dirty="0"/>
              <a:t> </a:t>
            </a:r>
            <a:r>
              <a:rPr dirty="0"/>
              <a:t>city</a:t>
            </a:r>
            <a:endParaRPr lang="en-US" dirty="0"/>
          </a:p>
          <a:p>
            <a:pPr marL="616356" lvl="1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endParaRPr lang="en-US" dirty="0"/>
          </a:p>
          <a:p>
            <a:pPr marL="159156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r>
              <a:rPr lang="en-US" dirty="0">
                <a:solidFill>
                  <a:srgbClr val="0000FF"/>
                </a:solidFill>
              </a:rPr>
              <a:t>Synonym</a:t>
            </a:r>
            <a:r>
              <a:rPr lang="en-US" dirty="0"/>
              <a:t>: Same meaning</a:t>
            </a:r>
          </a:p>
          <a:p>
            <a:pPr marL="159156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r>
              <a:rPr lang="en-US" dirty="0">
                <a:solidFill>
                  <a:srgbClr val="0000FF"/>
                </a:solidFill>
              </a:rPr>
              <a:t>Antonym</a:t>
            </a:r>
            <a:r>
              <a:rPr lang="en-US" dirty="0"/>
              <a:t>: Opposite meaning</a:t>
            </a:r>
          </a:p>
          <a:p>
            <a:pPr marL="159156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r>
              <a:rPr lang="en-US" dirty="0">
                <a:solidFill>
                  <a:srgbClr val="0000FF"/>
                </a:solidFill>
              </a:rPr>
              <a:t>Meronym</a:t>
            </a:r>
            <a:r>
              <a:rPr lang="en-US" dirty="0"/>
              <a:t>: Part of another concept</a:t>
            </a:r>
          </a:p>
          <a:p>
            <a:pPr marL="159156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  <a:tab pos="4961669" algn="l"/>
              </a:tabLst>
            </a:pPr>
            <a:r>
              <a:rPr lang="en-US" dirty="0"/>
              <a:t>…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239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7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2474" y="1259288"/>
            <a:ext cx="8502315" cy="44220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2800" dirty="0"/>
              <a:t>Hearst Pa</a:t>
            </a:r>
            <a:r>
              <a:rPr lang="en-US" sz="2800" dirty="0"/>
              <a:t>tt</a:t>
            </a:r>
            <a:r>
              <a:rPr sz="2800" dirty="0"/>
              <a:t>erns</a:t>
            </a:r>
            <a:r>
              <a:rPr lang="en-US" sz="2800" dirty="0"/>
              <a:t>++</a:t>
            </a:r>
            <a:r>
              <a:rPr sz="2800" dirty="0"/>
              <a:t> for extracting relations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9178" y="2811178"/>
            <a:ext cx="6570325" cy="1901756"/>
            <a:chOff x="1279711" y="3234512"/>
            <a:chExt cx="6570325" cy="1901756"/>
          </a:xfrm>
        </p:grpSpPr>
        <p:sp>
          <p:nvSpPr>
            <p:cNvPr id="8" name="object 8"/>
            <p:cNvSpPr txBox="1"/>
            <p:nvPr/>
          </p:nvSpPr>
          <p:spPr>
            <a:xfrm>
              <a:off x="2743515" y="3237535"/>
              <a:ext cx="5106521" cy="773213"/>
            </a:xfrm>
            <a:prstGeom prst="rect">
              <a:avLst/>
            </a:prstGeom>
          </p:spPr>
          <p:txBody>
            <a:bodyPr vert="horz" wrap="square" lIns="0" tIns="29135" rIns="0" bIns="0" rtlCol="0">
              <a:spAutoFit/>
            </a:bodyPr>
            <a:lstStyle/>
            <a:p>
              <a:pPr marL="11206" marR="4483">
                <a:lnSpc>
                  <a:spcPts val="2912"/>
                </a:lnSpc>
                <a:spcBef>
                  <a:spcPts val="229"/>
                </a:spcBef>
              </a:pPr>
              <a:r>
                <a:rPr sz="2471" spc="-4" dirty="0">
                  <a:latin typeface="Courier New"/>
                  <a:cs typeface="Courier New"/>
                </a:rPr>
                <a:t>as</a:t>
              </a:r>
              <a:r>
                <a:rPr sz="2471" spc="-9" dirty="0">
                  <a:latin typeface="Courier New"/>
                  <a:cs typeface="Courier New"/>
                </a:rPr>
                <a:t> </a:t>
              </a:r>
              <a:r>
                <a:rPr sz="2471" dirty="0">
                  <a:latin typeface="Courier New"/>
                  <a:cs typeface="Courier New"/>
                </a:rPr>
                <a:t>X”</a:t>
              </a:r>
            </a:p>
            <a:p>
              <a:pPr marL="764282">
                <a:lnSpc>
                  <a:spcPts val="2912"/>
                </a:lnSpc>
              </a:pPr>
              <a:r>
                <a:rPr sz="2471" dirty="0">
                  <a:latin typeface="Courier New"/>
                  <a:cs typeface="Courier New"/>
                </a:rPr>
                <a:t>Y”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279711" y="3234512"/>
              <a:ext cx="3223407" cy="1901756"/>
              <a:chOff x="1279711" y="3234512"/>
              <a:chExt cx="3223407" cy="1901756"/>
            </a:xfrm>
          </p:grpSpPr>
          <p:sp>
            <p:nvSpPr>
              <p:cNvPr id="7" name="object 7"/>
              <p:cNvSpPr txBox="1"/>
              <p:nvPr/>
            </p:nvSpPr>
            <p:spPr>
              <a:xfrm>
                <a:off x="1279711" y="3234512"/>
                <a:ext cx="1340784" cy="403368"/>
              </a:xfrm>
              <a:prstGeom prst="rect">
                <a:avLst/>
              </a:prstGeom>
            </p:spPr>
            <p:txBody>
              <a:bodyPr vert="horz" wrap="square" lIns="0" tIns="29135" rIns="0" bIns="0" rtlCol="0">
                <a:spAutoFit/>
              </a:bodyPr>
              <a:lstStyle/>
              <a:p>
                <a:pPr marL="11206" marR="4483">
                  <a:lnSpc>
                    <a:spcPts val="2912"/>
                  </a:lnSpc>
                  <a:spcBef>
                    <a:spcPts val="229"/>
                  </a:spcBef>
                </a:pPr>
                <a:r>
                  <a:rPr sz="2471" spc="-4" dirty="0">
                    <a:latin typeface="Courier New"/>
                    <a:cs typeface="Courier New"/>
                  </a:rPr>
                  <a:t>“such</a:t>
                </a:r>
                <a:r>
                  <a:rPr sz="2471" spc="-88" dirty="0">
                    <a:latin typeface="Courier New"/>
                    <a:cs typeface="Courier New"/>
                  </a:rPr>
                  <a:t> </a:t>
                </a:r>
                <a:r>
                  <a:rPr sz="2471" dirty="0">
                    <a:latin typeface="Courier New"/>
                    <a:cs typeface="Courier New"/>
                  </a:rPr>
                  <a:t>Y</a:t>
                </a:r>
              </a:p>
            </p:txBody>
          </p:sp>
          <p:sp>
            <p:nvSpPr>
              <p:cNvPr id="9" name="object 9"/>
              <p:cNvSpPr txBox="1"/>
              <p:nvPr/>
            </p:nvSpPr>
            <p:spPr>
              <a:xfrm>
                <a:off x="1844521" y="3972687"/>
                <a:ext cx="2282078" cy="771780"/>
              </a:xfrm>
              <a:prstGeom prst="rect">
                <a:avLst/>
              </a:prstGeom>
            </p:spPr>
            <p:txBody>
              <a:bodyPr vert="horz" wrap="square" lIns="0" tIns="11206" rIns="0" bIns="0" rtlCol="0">
                <a:spAutoFit/>
              </a:bodyPr>
              <a:lstStyle/>
              <a:p>
                <a:pPr marR="4483" algn="r">
                  <a:spcBef>
                    <a:spcPts val="88"/>
                  </a:spcBef>
                </a:pPr>
                <a:r>
                  <a:rPr sz="2471" dirty="0">
                    <a:latin typeface="Courier New"/>
                    <a:cs typeface="Courier New"/>
                  </a:rPr>
                  <a:t>Y”</a:t>
                </a:r>
                <a:endParaRPr sz="2471">
                  <a:latin typeface="Courier New"/>
                  <a:cs typeface="Courier New"/>
                </a:endParaRPr>
              </a:p>
              <a:p>
                <a:pPr marR="4483" algn="r">
                  <a:spcBef>
                    <a:spcPts val="35"/>
                  </a:spcBef>
                </a:pPr>
                <a:r>
                  <a:rPr sz="2471" spc="-4" dirty="0">
                    <a:latin typeface="Courier New"/>
                    <a:cs typeface="Courier New"/>
                  </a:rPr>
                  <a:t>including</a:t>
                </a:r>
                <a:r>
                  <a:rPr sz="2471" spc="-88" dirty="0">
                    <a:latin typeface="Courier New"/>
                    <a:cs typeface="Courier New"/>
                  </a:rPr>
                  <a:t> </a:t>
                </a:r>
                <a:r>
                  <a:rPr sz="2471" dirty="0">
                    <a:latin typeface="Courier New"/>
                    <a:cs typeface="Courier New"/>
                  </a:rPr>
                  <a:t>X”</a:t>
                </a:r>
                <a:endParaRPr sz="2471">
                  <a:latin typeface="Courier New"/>
                  <a:cs typeface="Courier New"/>
                </a:endParaRPr>
              </a:p>
            </p:txBody>
          </p:sp>
          <p:sp>
            <p:nvSpPr>
              <p:cNvPr id="10" name="object 10"/>
              <p:cNvSpPr txBox="1"/>
              <p:nvPr/>
            </p:nvSpPr>
            <p:spPr>
              <a:xfrm>
                <a:off x="1279711" y="3602892"/>
                <a:ext cx="2282078" cy="1533376"/>
              </a:xfrm>
              <a:prstGeom prst="rect">
                <a:avLst/>
              </a:prstGeom>
            </p:spPr>
            <p:txBody>
              <a:bodyPr vert="horz" wrap="square" lIns="0" tIns="12326" rIns="0" bIns="0" rtlCol="0">
                <a:spAutoFit/>
              </a:bodyPr>
              <a:lstStyle/>
              <a:p>
                <a:pPr marL="11206" marR="4483">
                  <a:lnSpc>
                    <a:spcPct val="99700"/>
                  </a:lnSpc>
                  <a:spcBef>
                    <a:spcPts val="97"/>
                  </a:spcBef>
                </a:pPr>
                <a:r>
                  <a:rPr sz="2471" spc="-4" dirty="0">
                    <a:latin typeface="Courier New"/>
                    <a:cs typeface="Courier New"/>
                  </a:rPr>
                  <a:t>“X or other  “X and</a:t>
                </a:r>
                <a:r>
                  <a:rPr sz="2471" spc="-84" dirty="0">
                    <a:latin typeface="Courier New"/>
                    <a:cs typeface="Courier New"/>
                  </a:rPr>
                  <a:t> </a:t>
                </a:r>
                <a:r>
                  <a:rPr sz="2471" spc="-4" dirty="0">
                    <a:latin typeface="Courier New"/>
                    <a:cs typeface="Courier New"/>
                  </a:rPr>
                  <a:t>other  “Y</a:t>
                </a:r>
                <a:endParaRPr sz="2471" dirty="0">
                  <a:latin typeface="Courier New"/>
                  <a:cs typeface="Courier New"/>
                </a:endParaRPr>
              </a:p>
              <a:p>
                <a:pPr marL="11206">
                  <a:spcBef>
                    <a:spcPts val="35"/>
                  </a:spcBef>
                </a:pPr>
                <a:r>
                  <a:rPr sz="2471" spc="-4" dirty="0">
                    <a:latin typeface="Courier New"/>
                    <a:cs typeface="Courier New"/>
                  </a:rPr>
                  <a:t>“Y,</a:t>
                </a:r>
                <a:endParaRPr sz="2471" dirty="0">
                  <a:latin typeface="Courier New"/>
                  <a:cs typeface="Courier New"/>
                </a:endParaRPr>
              </a:p>
            </p:txBody>
          </p:sp>
          <p:sp>
            <p:nvSpPr>
              <p:cNvPr id="11" name="object 11"/>
              <p:cNvSpPr txBox="1"/>
              <p:nvPr/>
            </p:nvSpPr>
            <p:spPr>
              <a:xfrm>
                <a:off x="2032781" y="4734687"/>
                <a:ext cx="2470337" cy="391548"/>
              </a:xfrm>
              <a:prstGeom prst="rect">
                <a:avLst/>
              </a:prstGeom>
            </p:spPr>
            <p:txBody>
              <a:bodyPr vert="horz" wrap="square" lIns="0" tIns="11206" rIns="0" bIns="0" rtlCol="0">
                <a:spAutoFit/>
              </a:bodyPr>
              <a:lstStyle/>
              <a:p>
                <a:pPr marL="11206">
                  <a:spcBef>
                    <a:spcPts val="88"/>
                  </a:spcBef>
                </a:pPr>
                <a:r>
                  <a:rPr sz="2471" spc="-4" dirty="0">
                    <a:latin typeface="Courier New"/>
                    <a:cs typeface="Courier New"/>
                  </a:rPr>
                  <a:t>especially</a:t>
                </a:r>
                <a:r>
                  <a:rPr sz="2471" spc="-84" dirty="0">
                    <a:latin typeface="Courier New"/>
                    <a:cs typeface="Courier New"/>
                  </a:rPr>
                  <a:t> </a:t>
                </a:r>
                <a:r>
                  <a:rPr sz="2471" dirty="0">
                    <a:latin typeface="Courier New"/>
                    <a:cs typeface="Courier New"/>
                  </a:rPr>
                  <a:t>X”</a:t>
                </a:r>
                <a:endParaRPr sz="2471">
                  <a:latin typeface="Courier New"/>
                  <a:cs typeface="Courier New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4986867" y="2811178"/>
            <a:ext cx="3547534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spc="-4" dirty="0">
                <a:latin typeface="Courier New"/>
                <a:cs typeface="Courier New"/>
              </a:rPr>
              <a:t>“X was born in Y”</a:t>
            </a:r>
          </a:p>
          <a:p>
            <a:r>
              <a:rPr lang="en-US" sz="2471" spc="-4" dirty="0">
                <a:latin typeface="Courier New"/>
                <a:cs typeface="Courier New"/>
              </a:rPr>
              <a:t>“Born in Y, X”</a:t>
            </a:r>
          </a:p>
          <a:p>
            <a:r>
              <a:rPr lang="en-US" sz="2471" spc="-4" dirty="0">
                <a:latin typeface="Courier New"/>
                <a:cs typeface="Courier New"/>
              </a:rPr>
              <a:t>…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810876" y="3214546"/>
            <a:ext cx="898994" cy="4430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6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534" y="815803"/>
            <a:ext cx="7506382" cy="102697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Extracting </a:t>
            </a:r>
            <a:r>
              <a:rPr lang="en-US" dirty="0"/>
              <a:t>r</a:t>
            </a:r>
            <a:r>
              <a:rPr dirty="0"/>
              <a:t>icher </a:t>
            </a:r>
            <a:r>
              <a:rPr lang="en-US" dirty="0"/>
              <a:t>r</a:t>
            </a:r>
            <a:r>
              <a:rPr dirty="0"/>
              <a:t>elations</a:t>
            </a:r>
            <a:r>
              <a:rPr lang="en-US" dirty="0"/>
              <a:t> using rules and named entities</a:t>
            </a:r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77152" y="2312872"/>
            <a:ext cx="7538198" cy="1773110"/>
          </a:xfrm>
          <a:prstGeom prst="rect">
            <a:avLst/>
          </a:prstGeom>
        </p:spPr>
        <p:txBody>
          <a:bodyPr vert="horz" wrap="square" lIns="0" tIns="79562" rIns="0" bIns="0" rtlCol="0">
            <a:spAutoFit/>
          </a:bodyPr>
          <a:lstStyle/>
          <a:p>
            <a:pPr marL="263352" indent="-252146">
              <a:spcBef>
                <a:spcPts val="627"/>
              </a:spcBef>
              <a:buClr>
                <a:srgbClr val="CC0000"/>
              </a:buClr>
              <a:buFont typeface="Times New Roman"/>
              <a:buChar char="•"/>
              <a:tabLst>
                <a:tab pos="262792" algn="l"/>
                <a:tab pos="263352" algn="l"/>
              </a:tabLst>
            </a:pPr>
            <a:r>
              <a:rPr dirty="0"/>
              <a:t>Intuition: </a:t>
            </a:r>
            <a:r>
              <a:rPr dirty="0">
                <a:solidFill>
                  <a:srgbClr val="0000FF"/>
                </a:solidFill>
              </a:rPr>
              <a:t>relations oben hold between speci</a:t>
            </a:r>
            <a:r>
              <a:rPr lang="en-US" dirty="0">
                <a:solidFill>
                  <a:srgbClr val="0000FF"/>
                </a:solidFill>
              </a:rPr>
              <a:t>fi</a:t>
            </a:r>
            <a:r>
              <a:rPr dirty="0">
                <a:solidFill>
                  <a:srgbClr val="0000FF"/>
                </a:solidFill>
              </a:rPr>
              <a:t>c entities</a:t>
            </a:r>
          </a:p>
          <a:p>
            <a:pPr marL="565927" lvl="1" indent="-252146">
              <a:spcBef>
                <a:spcPts val="543"/>
              </a:spcBef>
              <a:buClr>
                <a:srgbClr val="000000"/>
              </a:buClr>
              <a:buFont typeface="Times New Roman"/>
              <a:buChar char="•"/>
              <a:tabLst>
                <a:tab pos="565367" algn="l"/>
                <a:tab pos="565927" algn="l"/>
              </a:tabLst>
            </a:pPr>
            <a:r>
              <a:rPr dirty="0"/>
              <a:t>located</a:t>
            </a:r>
            <a:r>
              <a:rPr lang="en-US" dirty="0"/>
              <a:t>-</a:t>
            </a:r>
            <a:r>
              <a:rPr dirty="0"/>
              <a:t>in (ORGANIZATION, LOCATION)</a:t>
            </a:r>
          </a:p>
          <a:p>
            <a:pPr marL="565927" lvl="1" indent="-252146">
              <a:spcBef>
                <a:spcPts val="565"/>
              </a:spcBef>
              <a:buClr>
                <a:srgbClr val="000000"/>
              </a:buClr>
              <a:buFont typeface="Times New Roman"/>
              <a:buChar char="•"/>
              <a:tabLst>
                <a:tab pos="565367" algn="l"/>
                <a:tab pos="565927" algn="l"/>
              </a:tabLst>
            </a:pPr>
            <a:r>
              <a:rPr dirty="0"/>
              <a:t>founded (PERSON, ORGANIZATION)</a:t>
            </a:r>
          </a:p>
          <a:p>
            <a:pPr marL="565927" lvl="1" indent="-252146">
              <a:spcBef>
                <a:spcPts val="653"/>
              </a:spcBef>
              <a:buClr>
                <a:srgbClr val="000000"/>
              </a:buClr>
              <a:buFont typeface="Times New Roman"/>
              <a:buChar char="•"/>
              <a:tabLst>
                <a:tab pos="565367" algn="l"/>
                <a:tab pos="565927" algn="l"/>
              </a:tabLst>
            </a:pPr>
            <a:r>
              <a:rPr dirty="0"/>
              <a:t>cures (DRUG, DISEASE)</a:t>
            </a:r>
          </a:p>
          <a:p>
            <a:pPr marL="263352" indent="-252146">
              <a:spcBef>
                <a:spcPts val="565"/>
              </a:spcBef>
              <a:buClr>
                <a:srgbClr val="CC0000"/>
              </a:buClr>
              <a:buFont typeface="Times New Roman"/>
              <a:buChar char="•"/>
              <a:tabLst>
                <a:tab pos="262792" algn="l"/>
                <a:tab pos="263352" algn="l"/>
              </a:tabLst>
            </a:pPr>
            <a:r>
              <a:rPr lang="en-US" dirty="0">
                <a:solidFill>
                  <a:srgbClr val="0000FF"/>
                </a:solidFill>
              </a:rPr>
              <a:t>Utilize NERC tags</a:t>
            </a:r>
            <a:r>
              <a:rPr dirty="0"/>
              <a:t> to help extract relation!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534" y="4927844"/>
            <a:ext cx="6734424" cy="123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spc="-4" dirty="0">
                <a:latin typeface="Courier New"/>
                <a:cs typeface="Courier New"/>
              </a:rPr>
              <a:t>“X</a:t>
            </a:r>
            <a:r>
              <a:rPr lang="en-US" sz="2471" spc="-4" baseline="-25000" dirty="0">
                <a:latin typeface="Courier New"/>
                <a:cs typeface="Courier New"/>
              </a:rPr>
              <a:t>PERS</a:t>
            </a:r>
            <a:r>
              <a:rPr lang="en-US" sz="2471" spc="-4" dirty="0">
                <a:latin typeface="Courier New"/>
                <a:cs typeface="Courier New"/>
              </a:rPr>
              <a:t> (Y</a:t>
            </a:r>
            <a:r>
              <a:rPr lang="en-US" sz="2471" spc="-4" baseline="-25000" dirty="0">
                <a:latin typeface="Courier New"/>
                <a:cs typeface="Courier New"/>
              </a:rPr>
              <a:t>LOC</a:t>
            </a:r>
            <a:r>
              <a:rPr lang="en-US" sz="2471" spc="-4" dirty="0">
                <a:latin typeface="Courier New"/>
                <a:cs typeface="Courier New"/>
              </a:rPr>
              <a:t>, DATE-)” </a:t>
            </a:r>
            <a:r>
              <a:rPr lang="en-US" sz="2471" spc="-4" dirty="0">
                <a:latin typeface="Courier New"/>
                <a:cs typeface="Courier New"/>
                <a:sym typeface="Wingdings" panose="05000000000000000000" pitchFamily="2" charset="2"/>
              </a:rPr>
              <a:t> </a:t>
            </a:r>
            <a:endParaRPr lang="en-US" sz="2471" spc="-4" dirty="0">
              <a:latin typeface="Courier New"/>
              <a:cs typeface="Courier New"/>
            </a:endParaRPr>
          </a:p>
          <a:p>
            <a:r>
              <a:rPr lang="en-US" sz="2471" spc="-4" dirty="0">
                <a:latin typeface="Courier New"/>
                <a:cs typeface="Courier New"/>
              </a:rPr>
              <a:t>“Born in Y</a:t>
            </a:r>
            <a:r>
              <a:rPr lang="en-US" sz="2471" spc="-4" baseline="-25000" dirty="0">
                <a:latin typeface="Courier New"/>
                <a:cs typeface="Courier New"/>
              </a:rPr>
              <a:t>LOC</a:t>
            </a:r>
            <a:r>
              <a:rPr lang="en-US" sz="2471" spc="-4" dirty="0">
                <a:latin typeface="Courier New"/>
                <a:cs typeface="Courier New"/>
              </a:rPr>
              <a:t>, X</a:t>
            </a:r>
            <a:r>
              <a:rPr lang="en-US" sz="2471" spc="-4" baseline="-25000" dirty="0">
                <a:latin typeface="Courier New"/>
                <a:cs typeface="Courier New"/>
              </a:rPr>
              <a:t>PERS</a:t>
            </a:r>
            <a:r>
              <a:rPr lang="en-US" sz="2471" spc="-4" dirty="0">
                <a:latin typeface="Courier New"/>
                <a:cs typeface="Courier New"/>
              </a:rPr>
              <a:t>”</a:t>
            </a:r>
          </a:p>
          <a:p>
            <a:r>
              <a:rPr lang="en-US" sz="2471" spc="-4" dirty="0">
                <a:latin typeface="Courier New"/>
                <a:cs typeface="Courier New"/>
              </a:rPr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4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898" y="0"/>
            <a:ext cx="5000461" cy="41670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-1" r="1365"/>
          <a:stretch/>
        </p:blipFill>
        <p:spPr>
          <a:xfrm>
            <a:off x="158524" y="148456"/>
            <a:ext cx="3699374" cy="37256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728" y="4315507"/>
            <a:ext cx="4728543" cy="227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3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76299" y="2298976"/>
            <a:ext cx="7751233" cy="3612690"/>
          </a:xfrm>
          <a:prstGeom prst="rect">
            <a:avLst/>
          </a:prstGeom>
        </p:spPr>
        <p:txBody>
          <a:bodyPr vert="horz" wrap="square" lIns="0" tIns="93569" rIns="0" bIns="0" rtlCol="0">
            <a:spAutoFit/>
          </a:bodyPr>
          <a:lstStyle/>
          <a:p>
            <a:pPr marL="11206">
              <a:spcBef>
                <a:spcPts val="737"/>
              </a:spcBef>
            </a:pPr>
            <a:r>
              <a:rPr dirty="0"/>
              <a:t>Who holds what o</a:t>
            </a:r>
            <a:r>
              <a:rPr lang="en-US" dirty="0"/>
              <a:t>ffi</a:t>
            </a:r>
            <a:r>
              <a:rPr dirty="0"/>
              <a:t>ce in what organization?</a:t>
            </a:r>
            <a:endParaRPr lang="en-US" dirty="0"/>
          </a:p>
          <a:p>
            <a:pPr marL="11206">
              <a:spcBef>
                <a:spcPts val="737"/>
              </a:spcBef>
            </a:pPr>
            <a:endParaRPr dirty="0"/>
          </a:p>
          <a:p>
            <a:pPr marL="414640">
              <a:spcBef>
                <a:spcPts val="649"/>
              </a:spcBef>
              <a:tabLst>
                <a:tab pos="1554338" algn="l"/>
              </a:tabLst>
            </a:pPr>
            <a:r>
              <a:rPr sz="1941" spc="-221" dirty="0">
                <a:solidFill>
                  <a:srgbClr val="0000FF"/>
                </a:solidFill>
                <a:latin typeface="DejaVu Sans"/>
                <a:cs typeface="DejaVu Sans"/>
              </a:rPr>
              <a:t>PERSON</a:t>
            </a:r>
            <a:r>
              <a:rPr sz="2118" spc="-221" dirty="0">
                <a:latin typeface="Courier New"/>
                <a:cs typeface="Courier New"/>
              </a:rPr>
              <a:t>,	</a:t>
            </a:r>
            <a:r>
              <a:rPr sz="1941" spc="-202" dirty="0">
                <a:solidFill>
                  <a:srgbClr val="008000"/>
                </a:solidFill>
                <a:latin typeface="DejaVu Sans"/>
                <a:cs typeface="DejaVu Sans"/>
              </a:rPr>
              <a:t>POSITION </a:t>
            </a:r>
            <a:r>
              <a:rPr lang="en-US" sz="1941" spc="-202" dirty="0">
                <a:solidFill>
                  <a:srgbClr val="008000"/>
                </a:solidFill>
                <a:latin typeface="DejaVu Sans"/>
                <a:cs typeface="DejaVu Sans"/>
              </a:rPr>
              <a:t> </a:t>
            </a:r>
            <a:r>
              <a:rPr sz="2118" dirty="0">
                <a:latin typeface="Courier New"/>
                <a:cs typeface="Courier New"/>
              </a:rPr>
              <a:t>of</a:t>
            </a:r>
            <a:r>
              <a:rPr sz="2118" spc="-852" dirty="0">
                <a:latin typeface="Courier New"/>
                <a:cs typeface="Courier New"/>
              </a:rPr>
              <a:t> </a:t>
            </a:r>
            <a:r>
              <a:rPr sz="1941" spc="-274" dirty="0">
                <a:solidFill>
                  <a:srgbClr val="FF0000"/>
                </a:solidFill>
                <a:latin typeface="DejaVu Sans"/>
                <a:cs typeface="DejaVu Sans"/>
              </a:rPr>
              <a:t>ORG</a:t>
            </a:r>
            <a:endParaRPr sz="1941" dirty="0">
              <a:latin typeface="DejaVu Sans"/>
              <a:cs typeface="DejaVu Sans"/>
            </a:endParaRPr>
          </a:p>
          <a:p>
            <a:pPr marL="1019790" indent="-201717">
              <a:spcBef>
                <a:spcPts val="516"/>
              </a:spcBef>
              <a:buClr>
                <a:srgbClr val="CC0000"/>
              </a:buClr>
              <a:buFont typeface="Times New Roman"/>
              <a:buChar char="•"/>
              <a:tabLst>
                <a:tab pos="1019229" algn="l"/>
                <a:tab pos="1019790" algn="l"/>
              </a:tabLst>
            </a:pPr>
            <a:r>
              <a:rPr sz="1765" kern="0" spc="-207" dirty="0">
                <a:solidFill>
                  <a:srgbClr val="0000FF"/>
                </a:solidFill>
                <a:latin typeface="+mj-lt"/>
                <a:cs typeface="DejaVu Sans"/>
              </a:rPr>
              <a:t>George </a:t>
            </a:r>
            <a:r>
              <a:rPr lang="en-US" sz="1765" kern="0" spc="-207" dirty="0">
                <a:solidFill>
                  <a:srgbClr val="0000FF"/>
                </a:solidFill>
                <a:latin typeface="+mj-lt"/>
                <a:cs typeface="DejaVu Sans"/>
              </a:rPr>
              <a:t> </a:t>
            </a:r>
            <a:r>
              <a:rPr sz="1765" kern="0" spc="-150" dirty="0">
                <a:solidFill>
                  <a:srgbClr val="0000FF"/>
                </a:solidFill>
                <a:latin typeface="+mj-lt"/>
                <a:cs typeface="DejaVu Sans"/>
              </a:rPr>
              <a:t>Marshall</a:t>
            </a:r>
            <a:r>
              <a:rPr sz="1765" kern="0" spc="-150" dirty="0">
                <a:latin typeface="+mj-lt"/>
                <a:cs typeface="DejaVu Sans"/>
              </a:rPr>
              <a:t>, </a:t>
            </a:r>
            <a:r>
              <a:rPr lang="en-US" sz="1765" kern="0" spc="-150" dirty="0">
                <a:latin typeface="+mj-lt"/>
                <a:cs typeface="DejaVu Sans"/>
              </a:rPr>
              <a:t> </a:t>
            </a:r>
            <a:r>
              <a:rPr sz="1765" kern="0" spc="-199" dirty="0">
                <a:solidFill>
                  <a:srgbClr val="008000"/>
                </a:solidFill>
                <a:latin typeface="+mj-lt"/>
                <a:cs typeface="DejaVu Sans"/>
              </a:rPr>
              <a:t>Secretary </a:t>
            </a:r>
            <a:r>
              <a:rPr lang="en-US" sz="1765" kern="0" spc="-199" dirty="0">
                <a:solidFill>
                  <a:srgbClr val="008000"/>
                </a:solidFill>
                <a:latin typeface="+mj-lt"/>
                <a:cs typeface="DejaVu Sans"/>
              </a:rPr>
              <a:t> </a:t>
            </a:r>
            <a:r>
              <a:rPr sz="1765" kern="0" spc="-119" dirty="0">
                <a:solidFill>
                  <a:srgbClr val="008000"/>
                </a:solidFill>
                <a:latin typeface="+mj-lt"/>
                <a:cs typeface="DejaVu Sans"/>
              </a:rPr>
              <a:t>of </a:t>
            </a:r>
            <a:r>
              <a:rPr lang="en-US" sz="1765" kern="0" spc="-119" dirty="0">
                <a:solidFill>
                  <a:srgbClr val="008000"/>
                </a:solidFill>
                <a:latin typeface="+mj-lt"/>
                <a:cs typeface="DejaVu Sans"/>
              </a:rPr>
              <a:t> </a:t>
            </a:r>
            <a:r>
              <a:rPr sz="1765" kern="0" spc="-194" dirty="0">
                <a:solidFill>
                  <a:srgbClr val="008000"/>
                </a:solidFill>
                <a:latin typeface="+mj-lt"/>
                <a:cs typeface="DejaVu Sans"/>
              </a:rPr>
              <a:t>State </a:t>
            </a:r>
            <a:r>
              <a:rPr sz="1765" kern="0" spc="-119" dirty="0">
                <a:latin typeface="+mj-lt"/>
                <a:cs typeface="DejaVu Sans"/>
              </a:rPr>
              <a:t>of </a:t>
            </a:r>
            <a:r>
              <a:rPr lang="en-US" sz="1765" kern="0" spc="-119" dirty="0">
                <a:latin typeface="+mj-lt"/>
                <a:cs typeface="DejaVu Sans"/>
              </a:rPr>
              <a:t> </a:t>
            </a:r>
            <a:r>
              <a:rPr sz="1765" kern="0" spc="-168" dirty="0">
                <a:solidFill>
                  <a:srgbClr val="FF0000"/>
                </a:solidFill>
                <a:latin typeface="+mj-lt"/>
                <a:cs typeface="DejaVu Sans"/>
              </a:rPr>
              <a:t>the </a:t>
            </a:r>
            <a:r>
              <a:rPr lang="en-US" sz="1765" kern="0" spc="-168" dirty="0">
                <a:solidFill>
                  <a:srgbClr val="FF0000"/>
                </a:solidFill>
                <a:latin typeface="+mj-lt"/>
                <a:cs typeface="DejaVu Sans"/>
              </a:rPr>
              <a:t> </a:t>
            </a:r>
            <a:r>
              <a:rPr sz="1765" kern="0" spc="-159" dirty="0">
                <a:solidFill>
                  <a:srgbClr val="FF0000"/>
                </a:solidFill>
                <a:latin typeface="+mj-lt"/>
                <a:cs typeface="DejaVu Sans"/>
              </a:rPr>
              <a:t>United</a:t>
            </a:r>
            <a:r>
              <a:rPr sz="1765" kern="0" spc="-146" dirty="0">
                <a:solidFill>
                  <a:srgbClr val="FF0000"/>
                </a:solidFill>
                <a:latin typeface="+mj-lt"/>
                <a:cs typeface="DejaVu Sans"/>
              </a:rPr>
              <a:t> </a:t>
            </a:r>
            <a:r>
              <a:rPr lang="en-US" sz="1765" kern="0" spc="-146" dirty="0">
                <a:solidFill>
                  <a:srgbClr val="FF0000"/>
                </a:solidFill>
                <a:latin typeface="+mj-lt"/>
                <a:cs typeface="DejaVu Sans"/>
              </a:rPr>
              <a:t> </a:t>
            </a:r>
            <a:r>
              <a:rPr sz="1765" kern="0" spc="-199" dirty="0">
                <a:solidFill>
                  <a:srgbClr val="FF0000"/>
                </a:solidFill>
                <a:latin typeface="+mj-lt"/>
                <a:cs typeface="DejaVu Sans"/>
              </a:rPr>
              <a:t>States</a:t>
            </a:r>
            <a:endParaRPr lang="en-US" sz="1765" kern="0" spc="-199" dirty="0">
              <a:solidFill>
                <a:srgbClr val="FF0000"/>
              </a:solidFill>
              <a:latin typeface="+mj-lt"/>
              <a:cs typeface="DejaVu Sans"/>
            </a:endParaRPr>
          </a:p>
          <a:p>
            <a:pPr marL="1019790" indent="-201717">
              <a:spcBef>
                <a:spcPts val="516"/>
              </a:spcBef>
              <a:buClr>
                <a:srgbClr val="CC0000"/>
              </a:buClr>
              <a:buFont typeface="Times New Roman"/>
              <a:buChar char="•"/>
              <a:tabLst>
                <a:tab pos="1019229" algn="l"/>
                <a:tab pos="1019790" algn="l"/>
              </a:tabLst>
            </a:pPr>
            <a:endParaRPr sz="1765" kern="0" dirty="0">
              <a:latin typeface="+mj-lt"/>
              <a:cs typeface="DejaVu Sans"/>
            </a:endParaRPr>
          </a:p>
          <a:p>
            <a:pPr marL="414640">
              <a:spcBef>
                <a:spcPts val="525"/>
              </a:spcBef>
            </a:pPr>
            <a:r>
              <a:rPr sz="1941" spc="-62" dirty="0">
                <a:solidFill>
                  <a:srgbClr val="0000FF"/>
                </a:solidFill>
                <a:latin typeface="DejaVu Sans"/>
                <a:cs typeface="DejaVu Sans"/>
              </a:rPr>
              <a:t>PERSON</a:t>
            </a:r>
            <a:r>
              <a:rPr sz="1765" spc="-62" dirty="0">
                <a:latin typeface="Courier New"/>
                <a:cs typeface="Courier New"/>
              </a:rPr>
              <a:t>(named|appointed|chose|</a:t>
            </a:r>
            <a:r>
              <a:rPr sz="1765" i="1" spc="-62" dirty="0">
                <a:latin typeface="Trebuchet MS"/>
                <a:cs typeface="Trebuchet MS"/>
              </a:rPr>
              <a:t>etc.</a:t>
            </a:r>
            <a:r>
              <a:rPr sz="1765" spc="-62" dirty="0">
                <a:latin typeface="Courier New"/>
                <a:cs typeface="Courier New"/>
              </a:rPr>
              <a:t>) </a:t>
            </a:r>
            <a:r>
              <a:rPr sz="1941" spc="-256" dirty="0">
                <a:solidFill>
                  <a:srgbClr val="0000FF"/>
                </a:solidFill>
                <a:latin typeface="DejaVu Sans"/>
                <a:cs typeface="DejaVu Sans"/>
              </a:rPr>
              <a:t>PERSON </a:t>
            </a:r>
            <a:r>
              <a:rPr lang="en-US" sz="1941" spc="-256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2118" spc="-190" dirty="0">
                <a:latin typeface="DejaVu Sans"/>
                <a:cs typeface="DejaVu Sans"/>
              </a:rPr>
              <a:t>Prep?</a:t>
            </a:r>
            <a:r>
              <a:rPr sz="2118" spc="-172" dirty="0">
                <a:latin typeface="DejaVu Sans"/>
                <a:cs typeface="DejaVu Sans"/>
              </a:rPr>
              <a:t> </a:t>
            </a:r>
            <a:r>
              <a:rPr sz="1941" spc="-202" dirty="0">
                <a:solidFill>
                  <a:srgbClr val="008000"/>
                </a:solidFill>
                <a:latin typeface="DejaVu Sans"/>
                <a:cs typeface="DejaVu Sans"/>
              </a:rPr>
              <a:t>POSITION</a:t>
            </a:r>
            <a:endParaRPr sz="1941" dirty="0">
              <a:latin typeface="DejaVu Sans"/>
              <a:cs typeface="DejaVu Sans"/>
            </a:endParaRPr>
          </a:p>
          <a:p>
            <a:pPr marL="969361" indent="-252146">
              <a:spcBef>
                <a:spcPts val="375"/>
              </a:spcBef>
              <a:buClr>
                <a:srgbClr val="CC0000"/>
              </a:buClr>
              <a:buFont typeface="Times New Roman"/>
              <a:buChar char="•"/>
              <a:tabLst>
                <a:tab pos="968800" algn="l"/>
                <a:tab pos="969361" algn="l"/>
              </a:tabLst>
            </a:pPr>
            <a:r>
              <a:rPr sz="1765" kern="0" spc="-212" dirty="0">
                <a:solidFill>
                  <a:srgbClr val="0000FF"/>
                </a:solidFill>
                <a:latin typeface="+mj-lt"/>
                <a:cs typeface="DejaVu Sans"/>
              </a:rPr>
              <a:t>Truman </a:t>
            </a:r>
            <a:r>
              <a:rPr lang="en-US" sz="1765" kern="0" spc="-212" dirty="0">
                <a:solidFill>
                  <a:srgbClr val="0000FF"/>
                </a:solidFill>
                <a:latin typeface="+mj-lt"/>
                <a:cs typeface="DejaVu Sans"/>
              </a:rPr>
              <a:t> </a:t>
            </a:r>
            <a:r>
              <a:rPr sz="1765" kern="0" spc="-176" dirty="0">
                <a:latin typeface="+mj-lt"/>
                <a:cs typeface="DejaVu Sans"/>
              </a:rPr>
              <a:t>appointed </a:t>
            </a:r>
            <a:r>
              <a:rPr lang="en-US" sz="1765" kern="0" spc="-176" dirty="0">
                <a:latin typeface="+mj-lt"/>
                <a:cs typeface="DejaVu Sans"/>
              </a:rPr>
              <a:t> </a:t>
            </a:r>
            <a:r>
              <a:rPr sz="1765" kern="0" spc="-150" dirty="0">
                <a:solidFill>
                  <a:srgbClr val="0000FF"/>
                </a:solidFill>
                <a:latin typeface="+mj-lt"/>
                <a:cs typeface="DejaVu Sans"/>
              </a:rPr>
              <a:t>Marshall </a:t>
            </a:r>
            <a:r>
              <a:rPr lang="en-US" sz="1765" kern="0" spc="-150" dirty="0">
                <a:solidFill>
                  <a:srgbClr val="0000FF"/>
                </a:solidFill>
                <a:latin typeface="+mj-lt"/>
                <a:cs typeface="DejaVu Sans"/>
              </a:rPr>
              <a:t> </a:t>
            </a:r>
            <a:r>
              <a:rPr sz="1765" kern="0" spc="-199" dirty="0">
                <a:latin typeface="+mj-lt"/>
                <a:cs typeface="DejaVu Sans"/>
              </a:rPr>
              <a:t>Secretary </a:t>
            </a:r>
            <a:r>
              <a:rPr lang="en-US" sz="1765" kern="0" spc="-199" dirty="0">
                <a:latin typeface="+mj-lt"/>
                <a:cs typeface="DejaVu Sans"/>
              </a:rPr>
              <a:t> </a:t>
            </a:r>
            <a:r>
              <a:rPr sz="1765" kern="0" spc="-119" dirty="0">
                <a:latin typeface="+mj-lt"/>
                <a:cs typeface="DejaVu Sans"/>
              </a:rPr>
              <a:t>of</a:t>
            </a:r>
            <a:r>
              <a:rPr sz="1765" kern="0" spc="-79" dirty="0">
                <a:latin typeface="+mj-lt"/>
                <a:cs typeface="DejaVu Sans"/>
              </a:rPr>
              <a:t> </a:t>
            </a:r>
            <a:r>
              <a:rPr sz="1765" kern="0" spc="-194" dirty="0">
                <a:latin typeface="+mj-lt"/>
                <a:cs typeface="DejaVu Sans"/>
              </a:rPr>
              <a:t>State</a:t>
            </a:r>
            <a:endParaRPr lang="en-US" sz="1765" kern="0" spc="-194" dirty="0">
              <a:latin typeface="+mj-lt"/>
              <a:cs typeface="DejaVu Sans"/>
            </a:endParaRPr>
          </a:p>
          <a:p>
            <a:pPr marL="969361" indent="-252146">
              <a:spcBef>
                <a:spcPts val="375"/>
              </a:spcBef>
              <a:buClr>
                <a:srgbClr val="CC0000"/>
              </a:buClr>
              <a:buFont typeface="Times New Roman"/>
              <a:buChar char="•"/>
              <a:tabLst>
                <a:tab pos="968800" algn="l"/>
                <a:tab pos="969361" algn="l"/>
              </a:tabLst>
            </a:pPr>
            <a:endParaRPr sz="1765" kern="0" dirty="0">
              <a:latin typeface="+mj-lt"/>
              <a:cs typeface="DejaVu Sans"/>
            </a:endParaRPr>
          </a:p>
          <a:p>
            <a:pPr marL="414640">
              <a:spcBef>
                <a:spcPts val="737"/>
              </a:spcBef>
            </a:pPr>
            <a:r>
              <a:rPr sz="1941" spc="-256" dirty="0">
                <a:solidFill>
                  <a:srgbClr val="0000FF"/>
                </a:solidFill>
                <a:latin typeface="DejaVu Sans"/>
                <a:cs typeface="DejaVu Sans"/>
              </a:rPr>
              <a:t>PERSON </a:t>
            </a:r>
            <a:r>
              <a:rPr lang="en-US" sz="1941" spc="-256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2118" spc="-202" dirty="0">
                <a:latin typeface="DejaVu Sans"/>
                <a:cs typeface="DejaVu Sans"/>
              </a:rPr>
              <a:t>[be]? </a:t>
            </a:r>
            <a:r>
              <a:rPr sz="2118" spc="-44" dirty="0">
                <a:latin typeface="DejaVu Sans"/>
                <a:cs typeface="DejaVu Sans"/>
              </a:rPr>
              <a:t>(</a:t>
            </a:r>
            <a:r>
              <a:rPr sz="1765" spc="-44" dirty="0">
                <a:latin typeface="Courier New"/>
                <a:cs typeface="Courier New"/>
              </a:rPr>
              <a:t>named|appointed|</a:t>
            </a:r>
            <a:r>
              <a:rPr sz="1765" i="1" spc="-44" dirty="0">
                <a:latin typeface="Trebuchet MS"/>
                <a:cs typeface="Trebuchet MS"/>
              </a:rPr>
              <a:t>etc.</a:t>
            </a:r>
            <a:r>
              <a:rPr sz="2118" spc="-44" dirty="0">
                <a:latin typeface="DejaVu Sans"/>
                <a:cs typeface="DejaVu Sans"/>
              </a:rPr>
              <a:t>) </a:t>
            </a:r>
            <a:r>
              <a:rPr sz="2118" spc="-194" dirty="0">
                <a:latin typeface="DejaVu Sans"/>
                <a:cs typeface="DejaVu Sans"/>
              </a:rPr>
              <a:t>Prep? </a:t>
            </a:r>
            <a:r>
              <a:rPr lang="en-US" sz="2118" spc="-194" dirty="0">
                <a:latin typeface="DejaVu Sans"/>
                <a:cs typeface="DejaVu Sans"/>
              </a:rPr>
              <a:t> </a:t>
            </a:r>
            <a:r>
              <a:rPr sz="1941" spc="-274" dirty="0">
                <a:solidFill>
                  <a:srgbClr val="FF0000"/>
                </a:solidFill>
                <a:latin typeface="DejaVu Sans"/>
                <a:cs typeface="DejaVu Sans"/>
              </a:rPr>
              <a:t>ORG</a:t>
            </a:r>
            <a:r>
              <a:rPr sz="1941" spc="-243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lang="en-US" sz="1941" spc="-243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1941" spc="-202" dirty="0">
                <a:solidFill>
                  <a:srgbClr val="008000"/>
                </a:solidFill>
                <a:latin typeface="DejaVu Sans"/>
                <a:cs typeface="DejaVu Sans"/>
              </a:rPr>
              <a:t>POSITION</a:t>
            </a:r>
            <a:endParaRPr sz="1941" dirty="0">
              <a:latin typeface="DejaVu Sans"/>
              <a:cs typeface="DejaVu Sans"/>
            </a:endParaRPr>
          </a:p>
          <a:p>
            <a:pPr marL="918931" indent="-201717">
              <a:spcBef>
                <a:spcPts val="604"/>
              </a:spcBef>
              <a:buClr>
                <a:srgbClr val="CC0000"/>
              </a:buClr>
              <a:buFont typeface="Times New Roman"/>
              <a:buChar char="•"/>
              <a:tabLst>
                <a:tab pos="918371" algn="l"/>
                <a:tab pos="918931" algn="l"/>
              </a:tabLst>
            </a:pPr>
            <a:r>
              <a:rPr sz="1765" kern="0" spc="-207" dirty="0">
                <a:solidFill>
                  <a:srgbClr val="0000FF"/>
                </a:solidFill>
                <a:latin typeface="+mj-lt"/>
                <a:cs typeface="DejaVu Sans"/>
              </a:rPr>
              <a:t>George </a:t>
            </a:r>
            <a:r>
              <a:rPr lang="en-US" sz="1765" kern="0" spc="-207" dirty="0">
                <a:solidFill>
                  <a:srgbClr val="0000FF"/>
                </a:solidFill>
                <a:latin typeface="+mj-lt"/>
                <a:cs typeface="DejaVu Sans"/>
              </a:rPr>
              <a:t> </a:t>
            </a:r>
            <a:r>
              <a:rPr sz="1765" kern="0" spc="-150" dirty="0">
                <a:solidFill>
                  <a:srgbClr val="0000FF"/>
                </a:solidFill>
                <a:latin typeface="+mj-lt"/>
                <a:cs typeface="DejaVu Sans"/>
              </a:rPr>
              <a:t>Marshall </a:t>
            </a:r>
            <a:r>
              <a:rPr lang="en-US" sz="1765" kern="0" spc="-150" dirty="0">
                <a:solidFill>
                  <a:srgbClr val="0000FF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latin typeface="+mj-lt"/>
                <a:cs typeface="DejaVu Sans"/>
              </a:rPr>
              <a:t>was </a:t>
            </a:r>
            <a:r>
              <a:rPr lang="en-US" sz="1765" kern="0" spc="-221" dirty="0">
                <a:latin typeface="+mj-lt"/>
                <a:cs typeface="DejaVu Sans"/>
              </a:rPr>
              <a:t> </a:t>
            </a:r>
            <a:r>
              <a:rPr sz="1765" kern="0" spc="-229" dirty="0">
                <a:latin typeface="+mj-lt"/>
                <a:cs typeface="DejaVu Sans"/>
              </a:rPr>
              <a:t>named </a:t>
            </a:r>
            <a:r>
              <a:rPr sz="1765" kern="0" spc="-238" dirty="0">
                <a:solidFill>
                  <a:srgbClr val="FF0000"/>
                </a:solidFill>
                <a:latin typeface="+mj-lt"/>
                <a:cs typeface="DejaVu Sans"/>
              </a:rPr>
              <a:t>US</a:t>
            </a:r>
            <a:r>
              <a:rPr lang="en-US" sz="1765" kern="0" spc="-238" dirty="0">
                <a:solidFill>
                  <a:srgbClr val="FF0000"/>
                </a:solidFill>
                <a:latin typeface="+mj-lt"/>
                <a:cs typeface="DejaVu Sans"/>
              </a:rPr>
              <a:t> </a:t>
            </a:r>
            <a:r>
              <a:rPr sz="1765" kern="0" spc="-238" dirty="0">
                <a:solidFill>
                  <a:srgbClr val="FF0000"/>
                </a:solidFill>
                <a:latin typeface="+mj-lt"/>
                <a:cs typeface="DejaVu Sans"/>
              </a:rPr>
              <a:t> </a:t>
            </a:r>
            <a:r>
              <a:rPr sz="1765" kern="0" spc="-199" dirty="0">
                <a:solidFill>
                  <a:srgbClr val="008000"/>
                </a:solidFill>
                <a:latin typeface="+mj-lt"/>
                <a:cs typeface="DejaVu Sans"/>
              </a:rPr>
              <a:t>Secretary </a:t>
            </a:r>
            <a:r>
              <a:rPr sz="1765" kern="0" spc="-119" dirty="0">
                <a:solidFill>
                  <a:srgbClr val="008000"/>
                </a:solidFill>
                <a:latin typeface="+mj-lt"/>
                <a:cs typeface="DejaVu Sans"/>
              </a:rPr>
              <a:t>of</a:t>
            </a:r>
            <a:r>
              <a:rPr sz="1765" kern="0" spc="101" dirty="0">
                <a:solidFill>
                  <a:srgbClr val="008000"/>
                </a:solidFill>
                <a:latin typeface="+mj-lt"/>
                <a:cs typeface="DejaVu Sans"/>
              </a:rPr>
              <a:t> </a:t>
            </a:r>
            <a:r>
              <a:rPr sz="1765" kern="0" spc="-194" dirty="0">
                <a:solidFill>
                  <a:srgbClr val="008000"/>
                </a:solidFill>
                <a:latin typeface="+mj-lt"/>
                <a:cs typeface="DejaVu Sans"/>
              </a:rPr>
              <a:t>State</a:t>
            </a:r>
            <a:endParaRPr sz="1765" kern="0" dirty="0">
              <a:latin typeface="+mj-lt"/>
              <a:cs typeface="DejaVu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20</a:t>
            </a:fld>
            <a:endParaRPr lang="en-US"/>
          </a:p>
        </p:txBody>
      </p:sp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80534" y="678149"/>
            <a:ext cx="7506382" cy="1026978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Extracting </a:t>
            </a:r>
            <a:r>
              <a:rPr lang="en-US" dirty="0"/>
              <a:t>r</a:t>
            </a:r>
            <a:r>
              <a:rPr dirty="0"/>
              <a:t>icher </a:t>
            </a:r>
            <a:r>
              <a:rPr lang="en-US" dirty="0"/>
              <a:t>r</a:t>
            </a:r>
            <a:r>
              <a:rPr dirty="0"/>
              <a:t>elations</a:t>
            </a:r>
            <a:r>
              <a:rPr lang="en-US" dirty="0"/>
              <a:t> using rules and named entities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27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299" y="797033"/>
            <a:ext cx="806547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Hand-­built pa</a:t>
            </a:r>
            <a:r>
              <a:rPr lang="en-US" dirty="0"/>
              <a:t>tt</a:t>
            </a:r>
            <a:r>
              <a:rPr dirty="0"/>
              <a:t>erns for relations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179297"/>
            <a:ext cx="7382798" cy="408415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313781" indent="-302575">
              <a:spcBef>
                <a:spcPts val="61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sz="2294" dirty="0">
                <a:solidFill>
                  <a:srgbClr val="0000FF"/>
                </a:solidFill>
                <a:latin typeface="+mj-lt"/>
                <a:cs typeface="Arial"/>
              </a:rPr>
              <a:t>Pro</a:t>
            </a:r>
            <a:endParaRPr sz="2294" dirty="0">
              <a:solidFill>
                <a:srgbClr val="0000FF"/>
              </a:solidFill>
              <a:latin typeface="+mj-lt"/>
              <a:cs typeface="Arial"/>
            </a:endParaRPr>
          </a:p>
          <a:p>
            <a:pPr marL="616356" lvl="1" indent="-201717">
              <a:spcBef>
                <a:spcPts val="534"/>
              </a:spcBef>
              <a:buFont typeface="Times New Roman"/>
              <a:buChar char="•"/>
              <a:tabLst>
                <a:tab pos="616356" algn="l"/>
              </a:tabLst>
            </a:pPr>
            <a:r>
              <a:rPr sz="2294" dirty="0">
                <a:latin typeface="+mj-lt"/>
                <a:cs typeface="Arial"/>
              </a:rPr>
              <a:t>Human </a:t>
            </a:r>
            <a:r>
              <a:rPr sz="2294" spc="-4" dirty="0">
                <a:latin typeface="+mj-lt"/>
                <a:cs typeface="Arial"/>
              </a:rPr>
              <a:t>patterns tend to </a:t>
            </a:r>
            <a:r>
              <a:rPr sz="2294" dirty="0">
                <a:latin typeface="+mj-lt"/>
                <a:cs typeface="Arial"/>
              </a:rPr>
              <a:t>be</a:t>
            </a:r>
            <a:r>
              <a:rPr sz="2294" spc="-9" dirty="0">
                <a:latin typeface="+mj-lt"/>
                <a:cs typeface="Arial"/>
              </a:rPr>
              <a:t> </a:t>
            </a:r>
            <a:r>
              <a:rPr sz="2294" dirty="0">
                <a:latin typeface="+mj-lt"/>
                <a:cs typeface="Arial"/>
              </a:rPr>
              <a:t>high-precision</a:t>
            </a:r>
          </a:p>
          <a:p>
            <a:pPr marL="616356" lvl="1" indent="-201717">
              <a:spcBef>
                <a:spcPts val="512"/>
              </a:spcBef>
              <a:buFont typeface="Times New Roman"/>
              <a:buChar char="•"/>
              <a:tabLst>
                <a:tab pos="616356" algn="l"/>
              </a:tabLst>
            </a:pPr>
            <a:r>
              <a:rPr sz="2294" dirty="0">
                <a:latin typeface="+mj-lt"/>
                <a:cs typeface="Arial"/>
              </a:rPr>
              <a:t>Can be </a:t>
            </a:r>
            <a:r>
              <a:rPr sz="2294" spc="-4" dirty="0">
                <a:latin typeface="+mj-lt"/>
                <a:cs typeface="Arial"/>
              </a:rPr>
              <a:t>tailored to specific </a:t>
            </a:r>
            <a:r>
              <a:rPr sz="2294" dirty="0">
                <a:latin typeface="+mj-lt"/>
                <a:cs typeface="Arial"/>
              </a:rPr>
              <a:t>domains</a:t>
            </a:r>
            <a:endParaRPr lang="en-US" sz="2294" dirty="0">
              <a:latin typeface="+mj-lt"/>
              <a:cs typeface="Arial"/>
            </a:endParaRPr>
          </a:p>
          <a:p>
            <a:pPr marL="616356" lvl="1" indent="-201717">
              <a:spcBef>
                <a:spcPts val="512"/>
              </a:spcBef>
              <a:buFont typeface="Times New Roman"/>
              <a:buChar char="•"/>
              <a:tabLst>
                <a:tab pos="616356" algn="l"/>
              </a:tabLst>
            </a:pPr>
            <a:endParaRPr sz="2294" dirty="0">
              <a:latin typeface="+mj-lt"/>
              <a:cs typeface="Arial"/>
            </a:endParaRPr>
          </a:p>
          <a:p>
            <a:pPr marL="313781" indent="-302575">
              <a:spcBef>
                <a:spcPts val="600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sz="2294" dirty="0">
                <a:solidFill>
                  <a:srgbClr val="0000FF"/>
                </a:solidFill>
                <a:latin typeface="+mj-lt"/>
                <a:cs typeface="Arial"/>
              </a:rPr>
              <a:t>Contra</a:t>
            </a:r>
            <a:endParaRPr sz="2294" dirty="0">
              <a:solidFill>
                <a:srgbClr val="0000FF"/>
              </a:solidFill>
              <a:latin typeface="+mj-lt"/>
              <a:cs typeface="Arial"/>
            </a:endParaRPr>
          </a:p>
          <a:p>
            <a:pPr marL="616356" lvl="1" indent="-201717">
              <a:spcBef>
                <a:spcPts val="512"/>
              </a:spcBef>
              <a:buFont typeface="Times New Roman"/>
              <a:buChar char="•"/>
              <a:tabLst>
                <a:tab pos="616356" algn="l"/>
              </a:tabLst>
            </a:pPr>
            <a:r>
              <a:rPr sz="2294" dirty="0">
                <a:latin typeface="+mj-lt"/>
                <a:cs typeface="Arial"/>
              </a:rPr>
              <a:t>Human </a:t>
            </a:r>
            <a:r>
              <a:rPr sz="2294" spc="-4" dirty="0">
                <a:latin typeface="+mj-lt"/>
                <a:cs typeface="Arial"/>
              </a:rPr>
              <a:t>patterns </a:t>
            </a:r>
            <a:r>
              <a:rPr sz="2294" dirty="0">
                <a:latin typeface="+mj-lt"/>
                <a:cs typeface="Arial"/>
              </a:rPr>
              <a:t>are </a:t>
            </a:r>
            <a:r>
              <a:rPr sz="2294" spc="-4" dirty="0">
                <a:latin typeface="+mj-lt"/>
                <a:cs typeface="Arial"/>
              </a:rPr>
              <a:t>often</a:t>
            </a:r>
            <a:r>
              <a:rPr sz="2294" spc="-13" dirty="0">
                <a:latin typeface="+mj-lt"/>
                <a:cs typeface="Arial"/>
              </a:rPr>
              <a:t> </a:t>
            </a:r>
            <a:r>
              <a:rPr sz="2294" dirty="0">
                <a:latin typeface="+mj-lt"/>
                <a:cs typeface="Arial"/>
              </a:rPr>
              <a:t>low-recall</a:t>
            </a:r>
          </a:p>
          <a:p>
            <a:pPr marL="616356" lvl="1" indent="-201717">
              <a:spcBef>
                <a:spcPts val="512"/>
              </a:spcBef>
              <a:buFont typeface="Times New Roman"/>
              <a:buChar char="•"/>
              <a:tabLst>
                <a:tab pos="616356" algn="l"/>
              </a:tabLst>
            </a:pPr>
            <a:r>
              <a:rPr sz="2294" dirty="0">
                <a:latin typeface="+mj-lt"/>
                <a:cs typeface="Arial"/>
              </a:rPr>
              <a:t>A lot of work </a:t>
            </a:r>
            <a:r>
              <a:rPr sz="2294" spc="-4" dirty="0">
                <a:latin typeface="+mj-lt"/>
                <a:cs typeface="Arial"/>
              </a:rPr>
              <a:t>to think </a:t>
            </a:r>
            <a:r>
              <a:rPr sz="2294" dirty="0">
                <a:latin typeface="+mj-lt"/>
                <a:cs typeface="Arial"/>
              </a:rPr>
              <a:t>of all possible</a:t>
            </a:r>
            <a:r>
              <a:rPr sz="2294" spc="-40" dirty="0">
                <a:latin typeface="+mj-lt"/>
                <a:cs typeface="Arial"/>
              </a:rPr>
              <a:t> </a:t>
            </a:r>
            <a:r>
              <a:rPr sz="2294" spc="-4" dirty="0">
                <a:latin typeface="+mj-lt"/>
                <a:cs typeface="Arial"/>
              </a:rPr>
              <a:t>patterns!</a:t>
            </a:r>
            <a:endParaRPr sz="2294" dirty="0">
              <a:latin typeface="+mj-lt"/>
              <a:cs typeface="Arial"/>
            </a:endParaRPr>
          </a:p>
          <a:p>
            <a:pPr marL="616356" lvl="1" indent="-201717">
              <a:spcBef>
                <a:spcPts val="600"/>
              </a:spcBef>
              <a:buFont typeface="Times New Roman"/>
              <a:buChar char="•"/>
              <a:tabLst>
                <a:tab pos="616356" algn="l"/>
              </a:tabLst>
            </a:pPr>
            <a:r>
              <a:rPr sz="2294" dirty="0">
                <a:latin typeface="+mj-lt"/>
                <a:cs typeface="Arial"/>
              </a:rPr>
              <a:t>Don’t want </a:t>
            </a:r>
            <a:r>
              <a:rPr sz="2294" spc="-4" dirty="0">
                <a:latin typeface="+mj-lt"/>
                <a:cs typeface="Arial"/>
              </a:rPr>
              <a:t>to </a:t>
            </a:r>
            <a:r>
              <a:rPr sz="2294" dirty="0">
                <a:latin typeface="+mj-lt"/>
                <a:cs typeface="Arial"/>
              </a:rPr>
              <a:t>have </a:t>
            </a:r>
            <a:r>
              <a:rPr sz="2294" spc="-4" dirty="0">
                <a:latin typeface="+mj-lt"/>
                <a:cs typeface="Arial"/>
              </a:rPr>
              <a:t>to </a:t>
            </a:r>
            <a:r>
              <a:rPr sz="2294" dirty="0">
                <a:latin typeface="+mj-lt"/>
                <a:cs typeface="Arial"/>
              </a:rPr>
              <a:t>do </a:t>
            </a:r>
            <a:r>
              <a:rPr sz="2294" spc="-4" dirty="0">
                <a:latin typeface="+mj-lt"/>
                <a:cs typeface="Arial"/>
              </a:rPr>
              <a:t>this for </a:t>
            </a:r>
            <a:r>
              <a:rPr sz="2294" dirty="0">
                <a:latin typeface="+mj-lt"/>
                <a:cs typeface="Arial"/>
              </a:rPr>
              <a:t>every</a:t>
            </a:r>
            <a:r>
              <a:rPr sz="2294" spc="-26" dirty="0">
                <a:latin typeface="+mj-lt"/>
                <a:cs typeface="Arial"/>
              </a:rPr>
              <a:t> </a:t>
            </a:r>
            <a:r>
              <a:rPr sz="2294" spc="-4" dirty="0">
                <a:latin typeface="+mj-lt"/>
                <a:cs typeface="Arial"/>
              </a:rPr>
              <a:t>relation!</a:t>
            </a:r>
            <a:endParaRPr sz="2294" dirty="0">
              <a:latin typeface="+mj-lt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6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Supervised learning</a:t>
            </a:r>
            <a:endParaRPr lang="en-US" kern="0" dirty="0"/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0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299" y="1346785"/>
            <a:ext cx="8170986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54" dirty="0"/>
              <a:t>Supervised </a:t>
            </a:r>
            <a:r>
              <a:rPr lang="en-US" spc="-168" dirty="0"/>
              <a:t>ML</a:t>
            </a:r>
            <a:r>
              <a:rPr spc="-150" dirty="0"/>
              <a:t> </a:t>
            </a:r>
            <a:r>
              <a:rPr spc="-146" dirty="0"/>
              <a:t>for</a:t>
            </a:r>
            <a:r>
              <a:rPr spc="-397" dirty="0"/>
              <a:t> </a:t>
            </a:r>
            <a:r>
              <a:rPr spc="-146" dirty="0"/>
              <a:t>relation</a:t>
            </a:r>
            <a:r>
              <a:rPr lang="en-US" spc="-146" dirty="0"/>
              <a:t> extraction</a:t>
            </a:r>
            <a:endParaRPr spc="-146" dirty="0"/>
          </a:p>
        </p:txBody>
      </p:sp>
      <p:sp>
        <p:nvSpPr>
          <p:cNvPr id="6" name="object 6"/>
          <p:cNvSpPr txBox="1"/>
          <p:nvPr/>
        </p:nvSpPr>
        <p:spPr>
          <a:xfrm>
            <a:off x="876298" y="2325870"/>
            <a:ext cx="7071947" cy="3009157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54106" indent="-342900">
              <a:spcBef>
                <a:spcPts val="525"/>
              </a:spcBef>
              <a:buClr>
                <a:srgbClr val="CC0000"/>
              </a:buClr>
              <a:buFont typeface="+mj-lt"/>
              <a:buAutoNum type="arabicPeriod"/>
              <a:tabLst>
                <a:tab pos="313221" algn="l"/>
                <a:tab pos="313781" algn="l"/>
              </a:tabLst>
            </a:pPr>
            <a:r>
              <a:rPr dirty="0"/>
              <a:t>Choose a set of relations we’d like to extract</a:t>
            </a:r>
          </a:p>
          <a:p>
            <a:pPr marL="354106" indent="-342900">
              <a:spcBef>
                <a:spcPts val="437"/>
              </a:spcBef>
              <a:buClr>
                <a:srgbClr val="CC0000"/>
              </a:buClr>
              <a:buFont typeface="+mj-lt"/>
              <a:buAutoNum type="arabicPeriod"/>
              <a:tabLst>
                <a:tab pos="313221" algn="l"/>
                <a:tab pos="313781" algn="l"/>
              </a:tabLst>
            </a:pPr>
            <a:r>
              <a:rPr dirty="0"/>
              <a:t>Choose a set of relevant named entities</a:t>
            </a:r>
          </a:p>
          <a:p>
            <a:pPr marL="354106" indent="-342900">
              <a:spcBef>
                <a:spcPts val="547"/>
              </a:spcBef>
              <a:buClr>
                <a:srgbClr val="CC0000"/>
              </a:buClr>
              <a:buFont typeface="+mj-lt"/>
              <a:buAutoNum type="arabicPeriod"/>
              <a:tabLst>
                <a:tab pos="313221" algn="l"/>
                <a:tab pos="313781" algn="l"/>
              </a:tabLst>
            </a:pPr>
            <a:r>
              <a:rPr dirty="0"/>
              <a:t>Find and label data</a:t>
            </a:r>
          </a:p>
          <a:p>
            <a:pPr marL="757539" lvl="1" indent="-342900">
              <a:spcBef>
                <a:spcPts val="375"/>
              </a:spcBef>
              <a:buFont typeface="+mj-lt"/>
              <a:buAutoNum type="arabicPeriod"/>
              <a:tabLst>
                <a:tab pos="615796" algn="l"/>
                <a:tab pos="616356" algn="l"/>
              </a:tabLst>
            </a:pPr>
            <a:r>
              <a:rPr dirty="0"/>
              <a:t>Choose a representative corpus</a:t>
            </a:r>
          </a:p>
          <a:p>
            <a:pPr marL="757539" lvl="1" indent="-342900">
              <a:spcBef>
                <a:spcPts val="441"/>
              </a:spcBef>
              <a:buFont typeface="+mj-lt"/>
              <a:buAutoNum type="arabicPeriod"/>
              <a:tabLst>
                <a:tab pos="615796" algn="l"/>
                <a:tab pos="616356" algn="l"/>
              </a:tabLst>
            </a:pPr>
            <a:r>
              <a:rPr dirty="0"/>
              <a:t>Label the named entities in the corpus</a:t>
            </a:r>
          </a:p>
          <a:p>
            <a:pPr marL="757539" lvl="1" indent="-342900">
              <a:spcBef>
                <a:spcPts val="441"/>
              </a:spcBef>
              <a:buFont typeface="+mj-lt"/>
              <a:buAutoNum type="arabicPeriod"/>
              <a:tabLst>
                <a:tab pos="615796" algn="l"/>
                <a:tab pos="616356" algn="l"/>
              </a:tabLst>
            </a:pPr>
            <a:r>
              <a:rPr dirty="0"/>
              <a:t>Hand</a:t>
            </a:r>
            <a:r>
              <a:rPr lang="en-US" dirty="0"/>
              <a:t>-</a:t>
            </a:r>
            <a:r>
              <a:rPr dirty="0"/>
              <a:t>label the relations between these entities</a:t>
            </a:r>
          </a:p>
          <a:p>
            <a:pPr marL="757539" lvl="1" indent="-342900">
              <a:spcBef>
                <a:spcPts val="441"/>
              </a:spcBef>
              <a:buFont typeface="+mj-lt"/>
              <a:buAutoNum type="arabicPeriod"/>
              <a:tabLst>
                <a:tab pos="615796" algn="l"/>
                <a:tab pos="616356" algn="l"/>
              </a:tabLst>
            </a:pPr>
            <a:r>
              <a:rPr dirty="0"/>
              <a:t>Break into training, development, and test</a:t>
            </a:r>
          </a:p>
          <a:p>
            <a:pPr marL="354106" indent="-342900">
              <a:spcBef>
                <a:spcPts val="525"/>
              </a:spcBef>
              <a:buClr>
                <a:srgbClr val="CC0000"/>
              </a:buClr>
              <a:buFont typeface="+mj-lt"/>
              <a:buAutoNum type="arabicPeriod"/>
              <a:tabLst>
                <a:tab pos="313221" algn="l"/>
                <a:tab pos="313781" algn="l"/>
              </a:tabLst>
            </a:pPr>
            <a:r>
              <a:rPr lang="en-US" dirty="0"/>
              <a:t>Design a set of features</a:t>
            </a:r>
          </a:p>
          <a:p>
            <a:pPr marL="354106" indent="-342900">
              <a:spcBef>
                <a:spcPts val="525"/>
              </a:spcBef>
              <a:buClr>
                <a:srgbClr val="CC0000"/>
              </a:buClr>
              <a:buFont typeface="+mj-lt"/>
              <a:buAutoNum type="arabicPeriod"/>
              <a:tabLst>
                <a:tab pos="313221" algn="l"/>
                <a:tab pos="313781" algn="l"/>
              </a:tabLst>
            </a:pPr>
            <a:r>
              <a:rPr dirty="0"/>
              <a:t>Train a classi</a:t>
            </a:r>
            <a:r>
              <a:rPr lang="en-US" dirty="0"/>
              <a:t>fi</a:t>
            </a:r>
            <a:r>
              <a:rPr dirty="0"/>
              <a:t>er on the training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20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1461" y="1120473"/>
            <a:ext cx="8133229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kern="0" spc="-146" dirty="0"/>
              <a:t>Relation</a:t>
            </a:r>
            <a:r>
              <a:rPr kern="0" spc="-256" dirty="0"/>
              <a:t> </a:t>
            </a:r>
            <a:r>
              <a:rPr kern="0" spc="-176" dirty="0"/>
              <a:t>Extraction</a:t>
            </a:r>
            <a:r>
              <a:rPr lang="en-US" kern="0" spc="-176" dirty="0"/>
              <a:t> via classification</a:t>
            </a:r>
            <a:endParaRPr kern="0" spc="-176" dirty="0"/>
          </a:p>
        </p:txBody>
      </p:sp>
      <p:sp>
        <p:nvSpPr>
          <p:cNvPr id="6" name="object 6"/>
          <p:cNvSpPr/>
          <p:nvPr/>
        </p:nvSpPr>
        <p:spPr>
          <a:xfrm>
            <a:off x="941294" y="3031026"/>
            <a:ext cx="7059706" cy="733425"/>
          </a:xfrm>
          <a:custGeom>
            <a:avLst/>
            <a:gdLst/>
            <a:ahLst/>
            <a:cxnLst/>
            <a:rect l="l" t="t" r="r" b="b"/>
            <a:pathLst>
              <a:path w="8001000" h="831214">
                <a:moveTo>
                  <a:pt x="0" y="830996"/>
                </a:moveTo>
                <a:lnTo>
                  <a:pt x="8001000" y="830996"/>
                </a:lnTo>
                <a:lnTo>
                  <a:pt x="8001000" y="0"/>
                </a:lnTo>
                <a:lnTo>
                  <a:pt x="0" y="0"/>
                </a:lnTo>
                <a:lnTo>
                  <a:pt x="0" y="830996"/>
                </a:lnTo>
                <a:close/>
              </a:path>
            </a:pathLst>
          </a:custGeom>
          <a:solidFill>
            <a:srgbClr val="C7A36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1010770" y="2282840"/>
            <a:ext cx="8133230" cy="146735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471" kern="0" spc="-260" dirty="0">
                <a:cs typeface="DejaVu Sans"/>
              </a:rPr>
              <a:t>Classify </a:t>
            </a:r>
            <a:r>
              <a:rPr sz="2471" kern="0" spc="-234" dirty="0">
                <a:cs typeface="DejaVu Sans"/>
              </a:rPr>
              <a:t>the </a:t>
            </a:r>
            <a:r>
              <a:rPr sz="2471" kern="0" spc="-207" dirty="0">
                <a:cs typeface="DejaVu Sans"/>
              </a:rPr>
              <a:t>relation </a:t>
            </a:r>
            <a:r>
              <a:rPr sz="2471" kern="0" spc="-260" dirty="0">
                <a:cs typeface="DejaVu Sans"/>
              </a:rPr>
              <a:t>between </a:t>
            </a:r>
            <a:r>
              <a:rPr sz="2471" kern="0" spc="-202" dirty="0">
                <a:cs typeface="DejaVu Sans"/>
              </a:rPr>
              <a:t>two </a:t>
            </a:r>
            <a:r>
              <a:rPr sz="2471" kern="0" spc="-221" dirty="0">
                <a:cs typeface="DejaVu Sans"/>
              </a:rPr>
              <a:t>entities</a:t>
            </a:r>
            <a:endParaRPr sz="2471" kern="0" dirty="0">
              <a:cs typeface="DejaVu Sans"/>
            </a:endParaRPr>
          </a:p>
          <a:p>
            <a:pPr>
              <a:spcBef>
                <a:spcPts val="49"/>
              </a:spcBef>
            </a:pPr>
            <a:endParaRPr sz="2824" dirty="0">
              <a:latin typeface="+mj-lt"/>
              <a:cs typeface="Times New Roman"/>
            </a:endParaRPr>
          </a:p>
          <a:p>
            <a:pPr marL="1483738" marR="346280" indent="-1276418">
              <a:lnSpc>
                <a:spcPts val="2471"/>
              </a:lnSpc>
            </a:pPr>
            <a:r>
              <a:rPr sz="2118" b="1" i="1" spc="-124" dirty="0">
                <a:solidFill>
                  <a:srgbClr val="0000FF"/>
                </a:solidFill>
                <a:latin typeface="+mj-lt"/>
                <a:cs typeface="Trebuchet MS"/>
              </a:rPr>
              <a:t>American </a:t>
            </a:r>
            <a:r>
              <a:rPr sz="2118" b="1" i="1" spc="-150" dirty="0">
                <a:solidFill>
                  <a:srgbClr val="0000FF"/>
                </a:solidFill>
                <a:latin typeface="+mj-lt"/>
                <a:cs typeface="Trebuchet MS"/>
              </a:rPr>
              <a:t>Airlines</a:t>
            </a:r>
            <a:r>
              <a:rPr sz="2118" i="1" spc="-150" dirty="0">
                <a:latin typeface="+mj-lt"/>
                <a:cs typeface="Trebuchet MS"/>
              </a:rPr>
              <a:t>, </a:t>
            </a:r>
            <a:r>
              <a:rPr sz="2118" i="1" spc="-26" dirty="0">
                <a:latin typeface="+mj-lt"/>
                <a:cs typeface="Trebuchet MS"/>
              </a:rPr>
              <a:t>a </a:t>
            </a:r>
            <a:r>
              <a:rPr sz="2118" i="1" spc="-128" dirty="0">
                <a:latin typeface="+mj-lt"/>
                <a:cs typeface="Trebuchet MS"/>
              </a:rPr>
              <a:t>unit of </a:t>
            </a:r>
            <a:r>
              <a:rPr sz="2118" i="1" spc="-53" dirty="0">
                <a:latin typeface="+mj-lt"/>
                <a:cs typeface="Trebuchet MS"/>
              </a:rPr>
              <a:t>AMR,</a:t>
            </a:r>
            <a:r>
              <a:rPr sz="2118" i="1" spc="-494" dirty="0">
                <a:latin typeface="+mj-lt"/>
                <a:cs typeface="Trebuchet MS"/>
              </a:rPr>
              <a:t> </a:t>
            </a:r>
            <a:r>
              <a:rPr sz="2118" i="1" spc="-124" dirty="0">
                <a:latin typeface="+mj-lt"/>
                <a:cs typeface="Trebuchet MS"/>
              </a:rPr>
              <a:t>immediately </a:t>
            </a:r>
            <a:r>
              <a:rPr sz="2118" i="1" spc="-101" dirty="0">
                <a:latin typeface="+mj-lt"/>
                <a:cs typeface="Trebuchet MS"/>
              </a:rPr>
              <a:t>matched </a:t>
            </a:r>
            <a:br>
              <a:rPr lang="en-US" sz="2118" i="1" spc="-101" dirty="0">
                <a:latin typeface="+mj-lt"/>
                <a:cs typeface="Trebuchet MS"/>
              </a:rPr>
            </a:br>
            <a:r>
              <a:rPr sz="2118" i="1" spc="-132" dirty="0">
                <a:latin typeface="+mj-lt"/>
                <a:cs typeface="Trebuchet MS"/>
              </a:rPr>
              <a:t>the  </a:t>
            </a:r>
            <a:r>
              <a:rPr sz="2118" i="1" spc="-124" dirty="0">
                <a:latin typeface="+mj-lt"/>
                <a:cs typeface="Trebuchet MS"/>
              </a:rPr>
              <a:t>move, </a:t>
            </a:r>
            <a:r>
              <a:rPr sz="2118" i="1" spc="-71" dirty="0">
                <a:latin typeface="+mj-lt"/>
                <a:cs typeface="Trebuchet MS"/>
              </a:rPr>
              <a:t>spokesman </a:t>
            </a:r>
            <a:r>
              <a:rPr sz="2118" b="1" i="1" spc="-212" dirty="0">
                <a:solidFill>
                  <a:srgbClr val="0000FF"/>
                </a:solidFill>
                <a:latin typeface="+mj-lt"/>
                <a:cs typeface="Trebuchet MS"/>
              </a:rPr>
              <a:t>Tim </a:t>
            </a:r>
            <a:r>
              <a:rPr sz="2118" b="1" i="1" spc="-101" dirty="0">
                <a:solidFill>
                  <a:srgbClr val="0000FF"/>
                </a:solidFill>
                <a:latin typeface="+mj-lt"/>
                <a:cs typeface="Trebuchet MS"/>
              </a:rPr>
              <a:t>Wagner</a:t>
            </a:r>
            <a:r>
              <a:rPr sz="2118" b="1" i="1" spc="-251" dirty="0">
                <a:solidFill>
                  <a:srgbClr val="0000FF"/>
                </a:solidFill>
                <a:latin typeface="+mj-lt"/>
                <a:cs typeface="Trebuchet MS"/>
              </a:rPr>
              <a:t> </a:t>
            </a:r>
            <a:r>
              <a:rPr sz="2118" i="1" spc="-115" dirty="0">
                <a:latin typeface="+mj-lt"/>
                <a:cs typeface="Trebuchet MS"/>
              </a:rPr>
              <a:t>said.</a:t>
            </a:r>
            <a:endParaRPr sz="2118" dirty="0">
              <a:latin typeface="+mj-lt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353" y="4974493"/>
            <a:ext cx="1613647" cy="441342"/>
          </a:xfrm>
          <a:prstGeom prst="rect">
            <a:avLst/>
          </a:prstGeom>
          <a:solidFill>
            <a:srgbClr val="FFD5A9"/>
          </a:solidFill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125513">
              <a:spcBef>
                <a:spcPts val="1324"/>
              </a:spcBef>
            </a:pPr>
            <a:r>
              <a:rPr sz="1765" b="1" spc="-22" dirty="0">
                <a:latin typeface="Arial"/>
                <a:cs typeface="Arial"/>
              </a:rPr>
              <a:t>SUBSIDIARY</a:t>
            </a:r>
            <a:endParaRPr sz="1765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9588" y="4100432"/>
            <a:ext cx="1277471" cy="439811"/>
          </a:xfrm>
          <a:custGeom>
            <a:avLst/>
            <a:gdLst/>
            <a:ahLst/>
            <a:cxnLst/>
            <a:rect l="l" t="t" r="r" b="b"/>
            <a:pathLst>
              <a:path w="1447800" h="685800">
                <a:moveTo>
                  <a:pt x="0" y="0"/>
                </a:moveTo>
                <a:lnTo>
                  <a:pt x="1447800" y="0"/>
                </a:lnTo>
                <a:lnTo>
                  <a:pt x="14478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A8D200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 txBox="1"/>
          <p:nvPr/>
        </p:nvSpPr>
        <p:spPr>
          <a:xfrm>
            <a:off x="739588" y="4100434"/>
            <a:ext cx="1277471" cy="441342"/>
          </a:xfrm>
          <a:prstGeom prst="rect">
            <a:avLst/>
          </a:prstGeom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214603">
              <a:spcBef>
                <a:spcPts val="1324"/>
              </a:spcBef>
            </a:pPr>
            <a:r>
              <a:rPr sz="1765" b="1" spc="22" dirty="0">
                <a:latin typeface="Arial"/>
                <a:cs typeface="Arial"/>
              </a:rPr>
              <a:t>FAMILY</a:t>
            </a:r>
            <a:endParaRPr sz="1765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1823" y="3898728"/>
            <a:ext cx="1748118" cy="441342"/>
          </a:xfrm>
          <a:prstGeom prst="rect">
            <a:avLst/>
          </a:prstGeom>
          <a:solidFill>
            <a:srgbClr val="FFFB00"/>
          </a:solidFill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69480">
              <a:spcBef>
                <a:spcPts val="1324"/>
              </a:spcBef>
            </a:pPr>
            <a:r>
              <a:rPr sz="1765" b="1" spc="18" dirty="0">
                <a:latin typeface="Arial"/>
                <a:cs typeface="Arial"/>
              </a:rPr>
              <a:t>EMPLOYMENT</a:t>
            </a:r>
            <a:endParaRPr sz="1765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16706" y="4100433"/>
            <a:ext cx="537882" cy="605118"/>
          </a:xfrm>
          <a:custGeom>
            <a:avLst/>
            <a:gdLst/>
            <a:ahLst/>
            <a:cxnLst/>
            <a:rect l="l" t="t" r="r" b="b"/>
            <a:pathLst>
              <a:path w="609600" h="685800">
                <a:moveTo>
                  <a:pt x="0" y="0"/>
                </a:moveTo>
                <a:lnTo>
                  <a:pt x="605051" y="0"/>
                </a:lnTo>
                <a:lnTo>
                  <a:pt x="609599" y="342899"/>
                </a:lnTo>
                <a:lnTo>
                  <a:pt x="605051" y="685799"/>
                </a:lnTo>
                <a:lnTo>
                  <a:pt x="0" y="6857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5986182" y="4257316"/>
            <a:ext cx="400050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b="1" spc="40" dirty="0">
                <a:latin typeface="Arial"/>
                <a:cs typeface="Arial"/>
              </a:rPr>
              <a:t>NIL</a:t>
            </a:r>
            <a:endParaRPr sz="176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87706" y="4974493"/>
            <a:ext cx="1277471" cy="441342"/>
          </a:xfrm>
          <a:prstGeom prst="rect">
            <a:avLst/>
          </a:prstGeom>
          <a:solidFill>
            <a:srgbClr val="FFFB00"/>
          </a:solidFill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80687">
              <a:spcBef>
                <a:spcPts val="1324"/>
              </a:spcBef>
            </a:pPr>
            <a:r>
              <a:rPr sz="1765" b="1" spc="4" dirty="0">
                <a:latin typeface="Arial"/>
                <a:cs typeface="Arial"/>
              </a:rPr>
              <a:t>FOUNDER</a:t>
            </a:r>
            <a:endParaRPr sz="176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84294" y="4234905"/>
            <a:ext cx="1075765" cy="441342"/>
          </a:xfrm>
          <a:prstGeom prst="rect">
            <a:avLst/>
          </a:prstGeom>
          <a:solidFill>
            <a:srgbClr val="EACAEA"/>
          </a:solidFill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80687">
              <a:spcBef>
                <a:spcPts val="1324"/>
              </a:spcBef>
            </a:pPr>
            <a:r>
              <a:rPr sz="1765" b="1" spc="44" dirty="0">
                <a:latin typeface="Arial"/>
                <a:cs typeface="Arial"/>
              </a:rPr>
              <a:t>CITIZEN</a:t>
            </a:r>
            <a:endParaRPr sz="176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83941" y="4840022"/>
            <a:ext cx="1411941" cy="441342"/>
          </a:xfrm>
          <a:prstGeom prst="rect">
            <a:avLst/>
          </a:prstGeom>
          <a:solidFill>
            <a:srgbClr val="A8D200"/>
          </a:solidFill>
          <a:ln w="19049">
            <a:solidFill>
              <a:srgbClr val="000000"/>
            </a:solidFill>
          </a:ln>
        </p:spPr>
        <p:txBody>
          <a:bodyPr vert="horz" wrap="square" lIns="0" tIns="168088" rIns="0" bIns="0" rtlCol="0">
            <a:spAutoFit/>
          </a:bodyPr>
          <a:lstStyle/>
          <a:p>
            <a:pPr marL="103099">
              <a:spcBef>
                <a:spcPts val="1324"/>
              </a:spcBef>
            </a:pPr>
            <a:r>
              <a:rPr sz="1765" b="1" spc="40" dirty="0">
                <a:latin typeface="Arial"/>
                <a:cs typeface="Arial"/>
              </a:rPr>
              <a:t>INVENTOR</a:t>
            </a:r>
            <a:endParaRPr sz="1765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19147" y="4638316"/>
            <a:ext cx="1075765" cy="522866"/>
          </a:xfrm>
          <a:prstGeom prst="rect">
            <a:avLst/>
          </a:prstGeom>
          <a:solidFill>
            <a:srgbClr val="EACAEA"/>
          </a:solidFill>
          <a:ln w="19049">
            <a:solidFill>
              <a:srgbClr val="000000"/>
            </a:solidFill>
          </a:ln>
        </p:spPr>
        <p:txBody>
          <a:bodyPr vert="horz" wrap="square" lIns="0" tIns="87406" rIns="0" bIns="0" rtlCol="0">
            <a:spAutoFit/>
          </a:bodyPr>
          <a:lstStyle/>
          <a:p>
            <a:pPr marL="360849">
              <a:spcBef>
                <a:spcPts val="688"/>
              </a:spcBef>
            </a:pPr>
            <a:r>
              <a:rPr sz="2824" b="1" dirty="0">
                <a:latin typeface="Arial"/>
                <a:cs typeface="Arial"/>
              </a:rPr>
              <a:t>…</a:t>
            </a:r>
            <a:endParaRPr sz="282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2999" y="3024669"/>
            <a:ext cx="2622177" cy="403412"/>
          </a:xfrm>
          <a:custGeom>
            <a:avLst/>
            <a:gdLst/>
            <a:ahLst/>
            <a:cxnLst/>
            <a:rect l="l" t="t" r="r" b="b"/>
            <a:pathLst>
              <a:path w="2362200" h="457200">
                <a:moveTo>
                  <a:pt x="0" y="76201"/>
                </a:moveTo>
                <a:lnTo>
                  <a:pt x="5988" y="46540"/>
                </a:lnTo>
                <a:lnTo>
                  <a:pt x="22319" y="22319"/>
                </a:lnTo>
                <a:lnTo>
                  <a:pt x="46540" y="5988"/>
                </a:lnTo>
                <a:lnTo>
                  <a:pt x="76201" y="0"/>
                </a:lnTo>
                <a:lnTo>
                  <a:pt x="2285998" y="0"/>
                </a:lnTo>
                <a:lnTo>
                  <a:pt x="2315657" y="5988"/>
                </a:lnTo>
                <a:lnTo>
                  <a:pt x="2339878" y="22319"/>
                </a:lnTo>
                <a:lnTo>
                  <a:pt x="2356209" y="46540"/>
                </a:lnTo>
                <a:lnTo>
                  <a:pt x="2362198" y="76201"/>
                </a:lnTo>
                <a:lnTo>
                  <a:pt x="2362198" y="380997"/>
                </a:lnTo>
                <a:lnTo>
                  <a:pt x="2356209" y="410658"/>
                </a:lnTo>
                <a:lnTo>
                  <a:pt x="2339878" y="434880"/>
                </a:lnTo>
                <a:lnTo>
                  <a:pt x="2315657" y="451211"/>
                </a:lnTo>
                <a:lnTo>
                  <a:pt x="2285998" y="457199"/>
                </a:lnTo>
                <a:lnTo>
                  <a:pt x="76201" y="457199"/>
                </a:lnTo>
                <a:lnTo>
                  <a:pt x="46540" y="451211"/>
                </a:lnTo>
                <a:lnTo>
                  <a:pt x="22319" y="434880"/>
                </a:lnTo>
                <a:lnTo>
                  <a:pt x="5988" y="410658"/>
                </a:lnTo>
                <a:lnTo>
                  <a:pt x="0" y="380997"/>
                </a:lnTo>
                <a:lnTo>
                  <a:pt x="0" y="76201"/>
                </a:lnTo>
                <a:close/>
              </a:path>
            </a:pathLst>
          </a:custGeom>
          <a:ln w="57149">
            <a:solidFill>
              <a:srgbClr val="B51826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5579408" y="3385699"/>
            <a:ext cx="1603907" cy="403412"/>
          </a:xfrm>
          <a:custGeom>
            <a:avLst/>
            <a:gdLst/>
            <a:ahLst/>
            <a:cxnLst/>
            <a:rect l="l" t="t" r="r" b="b"/>
            <a:pathLst>
              <a:path w="1600200" h="457200">
                <a:moveTo>
                  <a:pt x="0" y="76201"/>
                </a:moveTo>
                <a:lnTo>
                  <a:pt x="5988" y="46540"/>
                </a:lnTo>
                <a:lnTo>
                  <a:pt x="22319" y="22319"/>
                </a:lnTo>
                <a:lnTo>
                  <a:pt x="46540" y="5988"/>
                </a:lnTo>
                <a:lnTo>
                  <a:pt x="76201" y="0"/>
                </a:lnTo>
                <a:lnTo>
                  <a:pt x="1523998" y="0"/>
                </a:lnTo>
                <a:lnTo>
                  <a:pt x="1553657" y="5988"/>
                </a:lnTo>
                <a:lnTo>
                  <a:pt x="1577878" y="22319"/>
                </a:lnTo>
                <a:lnTo>
                  <a:pt x="1594210" y="46540"/>
                </a:lnTo>
                <a:lnTo>
                  <a:pt x="1600198" y="76201"/>
                </a:lnTo>
                <a:lnTo>
                  <a:pt x="1600198" y="380997"/>
                </a:lnTo>
                <a:lnTo>
                  <a:pt x="1594210" y="410658"/>
                </a:lnTo>
                <a:lnTo>
                  <a:pt x="1577878" y="434880"/>
                </a:lnTo>
                <a:lnTo>
                  <a:pt x="1553657" y="451211"/>
                </a:lnTo>
                <a:lnTo>
                  <a:pt x="1523998" y="457199"/>
                </a:lnTo>
                <a:lnTo>
                  <a:pt x="76201" y="457199"/>
                </a:lnTo>
                <a:lnTo>
                  <a:pt x="46540" y="451211"/>
                </a:lnTo>
                <a:lnTo>
                  <a:pt x="22319" y="434880"/>
                </a:lnTo>
                <a:lnTo>
                  <a:pt x="5988" y="410658"/>
                </a:lnTo>
                <a:lnTo>
                  <a:pt x="0" y="380997"/>
                </a:lnTo>
                <a:lnTo>
                  <a:pt x="0" y="76201"/>
                </a:lnTo>
                <a:close/>
              </a:path>
            </a:pathLst>
          </a:custGeom>
          <a:ln w="57149">
            <a:solidFill>
              <a:srgbClr val="B51826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1882588" y="3428080"/>
            <a:ext cx="2655794" cy="1546412"/>
          </a:xfrm>
          <a:custGeom>
            <a:avLst/>
            <a:gdLst/>
            <a:ahLst/>
            <a:cxnLst/>
            <a:rect l="l" t="t" r="r" b="b"/>
            <a:pathLst>
              <a:path w="3009900" h="1752600">
                <a:moveTo>
                  <a:pt x="0" y="0"/>
                </a:moveTo>
                <a:lnTo>
                  <a:pt x="3009897" y="1752598"/>
                </a:lnTo>
              </a:path>
            </a:pathLst>
          </a:custGeom>
          <a:ln w="57149">
            <a:solidFill>
              <a:srgbClr val="B51826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4908176" y="3770808"/>
            <a:ext cx="1007409" cy="1405390"/>
          </a:xfrm>
          <a:custGeom>
            <a:avLst/>
            <a:gdLst/>
            <a:ahLst/>
            <a:cxnLst/>
            <a:rect l="l" t="t" r="r" b="b"/>
            <a:pathLst>
              <a:path w="342900" h="1600200">
                <a:moveTo>
                  <a:pt x="342899" y="0"/>
                </a:moveTo>
                <a:lnTo>
                  <a:pt x="0" y="1600198"/>
                </a:lnTo>
              </a:path>
            </a:pathLst>
          </a:custGeom>
          <a:ln w="57149">
            <a:solidFill>
              <a:srgbClr val="B51826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/>
          <p:nvPr/>
        </p:nvSpPr>
        <p:spPr>
          <a:xfrm>
            <a:off x="4370294" y="4638316"/>
            <a:ext cx="913278" cy="91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4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78647" y="1112229"/>
            <a:ext cx="8242261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88" dirty="0"/>
              <a:t>Word </a:t>
            </a:r>
            <a:r>
              <a:rPr spc="-185" dirty="0"/>
              <a:t>Features </a:t>
            </a:r>
            <a:r>
              <a:rPr spc="-146" dirty="0"/>
              <a:t>for Relation</a:t>
            </a:r>
            <a:r>
              <a:rPr spc="-454" dirty="0"/>
              <a:t> </a:t>
            </a:r>
            <a:r>
              <a:rPr spc="-176" dirty="0"/>
              <a:t>Extraction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595" y="2179746"/>
            <a:ext cx="7868210" cy="357562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747"/>
              </a:lnSpc>
              <a:spcBef>
                <a:spcPts val="88"/>
              </a:spcBef>
            </a:pPr>
            <a:r>
              <a:rPr sz="1588" b="1" i="1" spc="-93" dirty="0">
                <a:solidFill>
                  <a:srgbClr val="0000FF"/>
                </a:solidFill>
                <a:latin typeface="Trebuchet MS"/>
                <a:cs typeface="Trebuchet MS"/>
              </a:rPr>
              <a:t>American</a:t>
            </a:r>
            <a:r>
              <a:rPr sz="1588" b="1" i="1" spc="-12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110" dirty="0">
                <a:solidFill>
                  <a:srgbClr val="0000FF"/>
                </a:solidFill>
                <a:latin typeface="Trebuchet MS"/>
                <a:cs typeface="Trebuchet MS"/>
              </a:rPr>
              <a:t>Airlines</a:t>
            </a:r>
            <a:r>
              <a:rPr sz="1588" i="1" spc="-110" dirty="0">
                <a:latin typeface="Trebuchet MS"/>
                <a:cs typeface="Trebuchet MS"/>
              </a:rPr>
              <a:t>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22" dirty="0">
                <a:latin typeface="Trebuchet MS"/>
                <a:cs typeface="Trebuchet MS"/>
              </a:rPr>
              <a:t>a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unit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of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40" dirty="0">
                <a:latin typeface="Trebuchet MS"/>
                <a:cs typeface="Trebuchet MS"/>
              </a:rPr>
              <a:t>AMR,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immediately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75" dirty="0">
                <a:latin typeface="Trebuchet MS"/>
                <a:cs typeface="Trebuchet MS"/>
              </a:rPr>
              <a:t>matched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101" dirty="0">
                <a:latin typeface="Trebuchet MS"/>
                <a:cs typeface="Trebuchet MS"/>
              </a:rPr>
              <a:t>the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move,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53" dirty="0">
                <a:latin typeface="Trebuchet MS"/>
                <a:cs typeface="Trebuchet MS"/>
              </a:rPr>
              <a:t>spokesman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b="1" i="1" spc="-163" dirty="0">
                <a:solidFill>
                  <a:srgbClr val="0000FF"/>
                </a:solidFill>
                <a:latin typeface="Trebuchet MS"/>
                <a:cs typeface="Trebuchet MS"/>
              </a:rPr>
              <a:t>Tim</a:t>
            </a:r>
            <a:r>
              <a:rPr sz="1588" b="1" i="1" spc="-1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75" dirty="0">
                <a:solidFill>
                  <a:srgbClr val="0000FF"/>
                </a:solidFill>
                <a:latin typeface="Trebuchet MS"/>
                <a:cs typeface="Trebuchet MS"/>
              </a:rPr>
              <a:t>Wagner</a:t>
            </a:r>
            <a:r>
              <a:rPr sz="1588" b="1" i="1" spc="-128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i="1" spc="-62" dirty="0">
                <a:latin typeface="Trebuchet MS"/>
                <a:cs typeface="Trebuchet MS"/>
              </a:rPr>
              <a:t>said</a:t>
            </a:r>
            <a:endParaRPr sz="1588" dirty="0">
              <a:latin typeface="Trebuchet MS"/>
              <a:cs typeface="Trebuchet MS"/>
            </a:endParaRPr>
          </a:p>
          <a:p>
            <a:pPr marR="76204" algn="ctr">
              <a:lnSpc>
                <a:spcPts val="1747"/>
              </a:lnSpc>
              <a:tabLst>
                <a:tab pos="6238647" algn="l"/>
              </a:tabLst>
            </a:pP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46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1	</a:t>
            </a: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54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2</a:t>
            </a:r>
            <a:endParaRPr lang="en-US" sz="1588" spc="-207" dirty="0">
              <a:latin typeface="DejaVu Sans"/>
              <a:cs typeface="DejaVu Sans"/>
            </a:endParaRPr>
          </a:p>
          <a:p>
            <a:pPr marR="76204" algn="ctr">
              <a:lnSpc>
                <a:spcPts val="1747"/>
              </a:lnSpc>
              <a:tabLst>
                <a:tab pos="6238647" algn="l"/>
              </a:tabLst>
            </a:pPr>
            <a:endParaRPr sz="1588" dirty="0">
              <a:latin typeface="DejaVu Sans"/>
              <a:cs typeface="DejaVu Sans"/>
            </a:endParaRPr>
          </a:p>
          <a:p>
            <a:pPr marL="515498" indent="-302575">
              <a:spcBef>
                <a:spcPts val="212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Headwords of M1 and M2</a:t>
            </a:r>
          </a:p>
          <a:p>
            <a:pPr marL="918371">
              <a:tabLst>
                <a:tab pos="2256425" algn="l"/>
                <a:tab pos="3736240" algn="l"/>
              </a:tabLst>
            </a:pPr>
            <a:r>
              <a:rPr sz="1765" kern="0" spc="-150" dirty="0">
                <a:solidFill>
                  <a:srgbClr val="0000FF"/>
                </a:solidFill>
                <a:latin typeface="DejaVu Sans"/>
                <a:cs typeface="DejaVu Sans"/>
              </a:rPr>
              <a:t>Airlines	</a:t>
            </a:r>
            <a:r>
              <a:rPr sz="1765" kern="0" spc="-207" dirty="0">
                <a:solidFill>
                  <a:srgbClr val="0000FF"/>
                </a:solidFill>
                <a:latin typeface="DejaVu Sans"/>
                <a:cs typeface="DejaVu Sans"/>
              </a:rPr>
              <a:t>Wagner</a:t>
            </a:r>
            <a:endParaRPr sz="1765" kern="0" dirty="0">
              <a:latin typeface="DejaVu Sans"/>
              <a:cs typeface="DejaVu Sans"/>
            </a:endParaRPr>
          </a:p>
          <a:p>
            <a:pPr marL="515498" indent="-302575">
              <a:spcBef>
                <a:spcPts val="437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Bag of words and bigrams in M1 and M2</a:t>
            </a:r>
          </a:p>
          <a:p>
            <a:pPr marL="719456">
              <a:spcBef>
                <a:spcPts val="463"/>
              </a:spcBef>
            </a:pPr>
            <a:r>
              <a:rPr sz="1765" kern="0" spc="-224" dirty="0">
                <a:solidFill>
                  <a:srgbClr val="0000FF"/>
                </a:solidFill>
                <a:latin typeface="DejaVu Sans"/>
                <a:cs typeface="DejaVu Sans"/>
              </a:rPr>
              <a:t>{</a:t>
            </a:r>
            <a:r>
              <a:rPr lang="en-US" sz="1765" kern="0" spc="-224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24" dirty="0">
                <a:solidFill>
                  <a:srgbClr val="0000FF"/>
                </a:solidFill>
                <a:latin typeface="DejaVu Sans"/>
                <a:cs typeface="DejaVu Sans"/>
              </a:rPr>
              <a:t>American, </a:t>
            </a:r>
            <a:r>
              <a:rPr sz="1765" kern="0" spc="-146" dirty="0">
                <a:solidFill>
                  <a:srgbClr val="0000FF"/>
                </a:solidFill>
                <a:latin typeface="DejaVu Sans"/>
                <a:cs typeface="DejaVu Sans"/>
              </a:rPr>
              <a:t>Airlines, </a:t>
            </a:r>
            <a:r>
              <a:rPr lang="en-US" sz="1765" kern="0" spc="-146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85" dirty="0">
                <a:solidFill>
                  <a:srgbClr val="0000FF"/>
                </a:solidFill>
                <a:latin typeface="DejaVu Sans"/>
                <a:cs typeface="DejaVu Sans"/>
              </a:rPr>
              <a:t>Tim, </a:t>
            </a:r>
            <a:r>
              <a:rPr lang="en-US" sz="1765" kern="0" spc="-185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94" dirty="0">
                <a:solidFill>
                  <a:srgbClr val="0000FF"/>
                </a:solidFill>
                <a:latin typeface="DejaVu Sans"/>
                <a:cs typeface="DejaVu Sans"/>
              </a:rPr>
              <a:t>Wagner, </a:t>
            </a:r>
            <a:r>
              <a:rPr lang="en-US" sz="1765" kern="0" spc="-194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99" dirty="0">
                <a:solidFill>
                  <a:srgbClr val="0000FF"/>
                </a:solidFill>
                <a:latin typeface="DejaVu Sans"/>
                <a:cs typeface="DejaVu Sans"/>
              </a:rPr>
              <a:t>American </a:t>
            </a:r>
            <a:r>
              <a:rPr sz="1765" kern="0" spc="-146" dirty="0">
                <a:solidFill>
                  <a:srgbClr val="0000FF"/>
                </a:solidFill>
                <a:latin typeface="DejaVu Sans"/>
                <a:cs typeface="DejaVu Sans"/>
              </a:rPr>
              <a:t>Airlines, </a:t>
            </a:r>
            <a:r>
              <a:rPr lang="en-US" sz="1765" kern="0" spc="-146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07" dirty="0">
                <a:solidFill>
                  <a:srgbClr val="0000FF"/>
                </a:solidFill>
                <a:latin typeface="DejaVu Sans"/>
                <a:cs typeface="DejaVu Sans"/>
              </a:rPr>
              <a:t>Tim</a:t>
            </a:r>
            <a:r>
              <a:rPr sz="1765" kern="0" spc="-53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56" dirty="0">
                <a:solidFill>
                  <a:srgbClr val="0000FF"/>
                </a:solidFill>
                <a:latin typeface="DejaVu Sans"/>
                <a:cs typeface="DejaVu Sans"/>
              </a:rPr>
              <a:t>Wagner</a:t>
            </a:r>
            <a:r>
              <a:rPr lang="en-US" sz="1765" kern="0" spc="-256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56" dirty="0">
                <a:solidFill>
                  <a:srgbClr val="0000FF"/>
                </a:solidFill>
                <a:latin typeface="DejaVu Sans"/>
                <a:cs typeface="DejaVu Sans"/>
              </a:rPr>
              <a:t>}</a:t>
            </a:r>
            <a:endParaRPr sz="1765" kern="0" dirty="0">
              <a:latin typeface="DejaVu Sans"/>
              <a:cs typeface="DejaVu Sans"/>
            </a:endParaRPr>
          </a:p>
          <a:p>
            <a:pPr marL="515498" indent="-302575">
              <a:spcBef>
                <a:spcPts val="525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Words or bigrams in particular positions le</a:t>
            </a:r>
            <a:r>
              <a:rPr lang="en-US" dirty="0"/>
              <a:t>ft</a:t>
            </a:r>
            <a:r>
              <a:rPr dirty="0"/>
              <a:t> and right of M1/M2</a:t>
            </a:r>
          </a:p>
          <a:p>
            <a:pPr marL="918371" marR="5272089">
              <a:lnSpc>
                <a:spcPts val="2559"/>
              </a:lnSpc>
              <a:spcBef>
                <a:spcPts val="93"/>
              </a:spcBef>
            </a:pPr>
            <a:r>
              <a:rPr sz="1765" i="1" spc="-18" dirty="0">
                <a:latin typeface="Trebuchet MS"/>
                <a:cs typeface="Trebuchet MS"/>
              </a:rPr>
              <a:t>M2: </a:t>
            </a:r>
            <a:r>
              <a:rPr lang="en-US" sz="1765" i="1" spc="-361" dirty="0">
                <a:latin typeface="Trebuchet MS"/>
                <a:cs typeface="Trebuchet MS"/>
              </a:rPr>
              <a:t>-</a:t>
            </a:r>
            <a:r>
              <a:rPr sz="1765" i="1" spc="-361" dirty="0">
                <a:latin typeface="Trebuchet MS"/>
                <a:cs typeface="Trebuchet MS"/>
              </a:rPr>
              <a:t>1</a:t>
            </a:r>
            <a:r>
              <a:rPr sz="1765" i="1" spc="-322" dirty="0">
                <a:latin typeface="Trebuchet MS"/>
                <a:cs typeface="Trebuchet MS"/>
              </a:rPr>
              <a:t> </a:t>
            </a:r>
            <a:r>
              <a:rPr lang="en-US" sz="1765" i="1" spc="-322" dirty="0">
                <a:latin typeface="Trebuchet MS"/>
                <a:cs typeface="Trebuchet MS"/>
              </a:rPr>
              <a:t>  </a:t>
            </a:r>
            <a:r>
              <a:rPr sz="1765" i="1" spc="-57" dirty="0">
                <a:solidFill>
                  <a:srgbClr val="0000FF"/>
                </a:solidFill>
                <a:latin typeface="Trebuchet MS"/>
                <a:cs typeface="Trebuchet MS"/>
              </a:rPr>
              <a:t>spokesman  </a:t>
            </a:r>
            <a:r>
              <a:rPr sz="1765" i="1" spc="-18" dirty="0">
                <a:latin typeface="Trebuchet MS"/>
                <a:cs typeface="Trebuchet MS"/>
              </a:rPr>
              <a:t>M2: </a:t>
            </a:r>
            <a:r>
              <a:rPr sz="1765" i="1" spc="-44" dirty="0">
                <a:latin typeface="Trebuchet MS"/>
                <a:cs typeface="Trebuchet MS"/>
              </a:rPr>
              <a:t>+1</a:t>
            </a:r>
            <a:r>
              <a:rPr sz="1765" i="1" spc="-269" dirty="0">
                <a:latin typeface="Trebuchet MS"/>
                <a:cs typeface="Trebuchet MS"/>
              </a:rPr>
              <a:t> </a:t>
            </a:r>
            <a:r>
              <a:rPr sz="1765" i="1" spc="-71" dirty="0">
                <a:solidFill>
                  <a:srgbClr val="0000FF"/>
                </a:solidFill>
                <a:latin typeface="Trebuchet MS"/>
                <a:cs typeface="Trebuchet MS"/>
              </a:rPr>
              <a:t>said</a:t>
            </a:r>
            <a:endParaRPr sz="1765" dirty="0">
              <a:latin typeface="Trebuchet MS"/>
              <a:cs typeface="Trebuchet MS"/>
            </a:endParaRPr>
          </a:p>
          <a:p>
            <a:pPr marL="515498" indent="-302575">
              <a:spcBef>
                <a:spcPts val="366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Bag  of words or bigrams between the two entities</a:t>
            </a:r>
          </a:p>
          <a:p>
            <a:pPr marL="616356">
              <a:spcBef>
                <a:spcPts val="375"/>
              </a:spcBef>
            </a:pPr>
            <a:r>
              <a:rPr sz="1765" kern="0" spc="-309" dirty="0">
                <a:solidFill>
                  <a:srgbClr val="0000FF"/>
                </a:solidFill>
                <a:latin typeface="DejaVu Sans"/>
                <a:cs typeface="DejaVu Sans"/>
              </a:rPr>
              <a:t>{</a:t>
            </a:r>
            <a:r>
              <a:rPr lang="en-US" sz="1765" kern="0" spc="-309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309" dirty="0">
                <a:solidFill>
                  <a:srgbClr val="0000FF"/>
                </a:solidFill>
                <a:latin typeface="DejaVu Sans"/>
                <a:cs typeface="DejaVu Sans"/>
              </a:rPr>
              <a:t>a,  </a:t>
            </a:r>
            <a:r>
              <a:rPr sz="1765" kern="0" spc="-150" dirty="0">
                <a:solidFill>
                  <a:srgbClr val="0000FF"/>
                </a:solidFill>
                <a:latin typeface="DejaVu Sans"/>
                <a:cs typeface="DejaVu Sans"/>
              </a:rPr>
              <a:t>AMR, </a:t>
            </a:r>
            <a:r>
              <a:rPr lang="en-US" sz="1765" kern="0" spc="-150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19" dirty="0">
                <a:solidFill>
                  <a:srgbClr val="0000FF"/>
                </a:solidFill>
                <a:latin typeface="DejaVu Sans"/>
                <a:cs typeface="DejaVu Sans"/>
              </a:rPr>
              <a:t>of,</a:t>
            </a:r>
            <a:r>
              <a:rPr lang="en-US" sz="1765" kern="0" spc="-119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19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85" dirty="0">
                <a:solidFill>
                  <a:srgbClr val="0000FF"/>
                </a:solidFill>
                <a:latin typeface="DejaVu Sans"/>
                <a:cs typeface="DejaVu Sans"/>
              </a:rPr>
              <a:t>immediately, </a:t>
            </a:r>
            <a:r>
              <a:rPr lang="en-US" sz="1765" kern="0" spc="-185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02" dirty="0">
                <a:solidFill>
                  <a:srgbClr val="0000FF"/>
                </a:solidFill>
                <a:latin typeface="DejaVu Sans"/>
                <a:cs typeface="DejaVu Sans"/>
              </a:rPr>
              <a:t>matched, </a:t>
            </a:r>
            <a:r>
              <a:rPr lang="en-US" sz="1765" kern="0" spc="-202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12" dirty="0">
                <a:solidFill>
                  <a:srgbClr val="0000FF"/>
                </a:solidFill>
                <a:latin typeface="DejaVu Sans"/>
                <a:cs typeface="DejaVu Sans"/>
              </a:rPr>
              <a:t>move, </a:t>
            </a:r>
            <a:r>
              <a:rPr lang="en-US" sz="1765" kern="0" spc="-212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12" dirty="0">
                <a:solidFill>
                  <a:srgbClr val="0000FF"/>
                </a:solidFill>
                <a:latin typeface="DejaVu Sans"/>
                <a:cs typeface="DejaVu Sans"/>
              </a:rPr>
              <a:t>spokesman, </a:t>
            </a:r>
            <a:r>
              <a:rPr lang="en-US" sz="1765" kern="0" spc="-212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159" dirty="0">
                <a:solidFill>
                  <a:srgbClr val="0000FF"/>
                </a:solidFill>
                <a:latin typeface="DejaVu Sans"/>
                <a:cs typeface="DejaVu Sans"/>
              </a:rPr>
              <a:t>the,</a:t>
            </a:r>
            <a:r>
              <a:rPr sz="1765" kern="0" spc="-128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lang="en-US" sz="1765" kern="0" spc="-128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29" dirty="0">
                <a:solidFill>
                  <a:srgbClr val="0000FF"/>
                </a:solidFill>
                <a:latin typeface="DejaVu Sans"/>
                <a:cs typeface="DejaVu Sans"/>
              </a:rPr>
              <a:t>unit</a:t>
            </a:r>
            <a:r>
              <a:rPr lang="en-US" sz="1765" kern="0" spc="-229" dirty="0">
                <a:solidFill>
                  <a:srgbClr val="0000FF"/>
                </a:solidFill>
                <a:latin typeface="DejaVu Sans"/>
                <a:cs typeface="DejaVu Sans"/>
              </a:rPr>
              <a:t> </a:t>
            </a:r>
            <a:r>
              <a:rPr sz="1765" kern="0" spc="-229" dirty="0">
                <a:solidFill>
                  <a:srgbClr val="0000FF"/>
                </a:solidFill>
                <a:latin typeface="DejaVu Sans"/>
                <a:cs typeface="DejaVu Sans"/>
              </a:rPr>
              <a:t>}</a:t>
            </a:r>
            <a:endParaRPr sz="1765" kern="0" dirty="0">
              <a:latin typeface="DejaVu Sans"/>
              <a:cs typeface="DejaVu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6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194257" y="675324"/>
            <a:ext cx="9223958" cy="1014305"/>
          </a:xfrm>
          <a:prstGeom prst="rect">
            <a:avLst/>
          </a:prstGeom>
        </p:spPr>
        <p:txBody>
          <a:bodyPr vert="horz" wrap="square" lIns="0" tIns="29135" rIns="0" bIns="0" rtlCol="0" anchor="ctr">
            <a:spAutoFit/>
          </a:bodyPr>
          <a:lstStyle/>
          <a:p>
            <a:pPr marL="823116" marR="4483">
              <a:lnSpc>
                <a:spcPct val="100000"/>
              </a:lnSpc>
              <a:spcBef>
                <a:spcPts val="229"/>
              </a:spcBef>
            </a:pPr>
            <a:r>
              <a:rPr sz="3200" dirty="0"/>
              <a:t>Named Entity Type and Mention Level  Features for Relation Extraction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4653557"/>
            <a:ext cx="6678706" cy="28831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Entity Level of M1 and M2 (NAME, NOMINAL, PRONOUN)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9711" y="4978975"/>
            <a:ext cx="1215838" cy="662413"/>
          </a:xfrm>
          <a:prstGeom prst="rect">
            <a:avLst/>
          </a:prstGeom>
        </p:spPr>
        <p:txBody>
          <a:bodyPr vert="horz" wrap="square" lIns="0" tIns="67235" rIns="0" bIns="0" rtlCol="0">
            <a:spAutoFit/>
          </a:bodyPr>
          <a:lstStyle/>
          <a:p>
            <a:pPr marL="212923" indent="-201717">
              <a:spcBef>
                <a:spcPts val="529"/>
              </a:spcBef>
              <a:buFont typeface="Times New Roman"/>
              <a:buChar char="•"/>
              <a:tabLst>
                <a:tab pos="212363" algn="l"/>
                <a:tab pos="212923" algn="l"/>
              </a:tabLst>
            </a:pPr>
            <a:r>
              <a:rPr sz="1765" spc="-124" dirty="0">
                <a:latin typeface="DejaVu Sans"/>
                <a:cs typeface="DejaVu Sans"/>
              </a:rPr>
              <a:t>M1:</a:t>
            </a:r>
            <a:r>
              <a:rPr sz="1765" spc="-251" dirty="0">
                <a:latin typeface="DejaVu Sans"/>
                <a:cs typeface="DejaVu Sans"/>
              </a:rPr>
              <a:t> </a:t>
            </a:r>
            <a:r>
              <a:rPr sz="1765" spc="-159" dirty="0">
                <a:solidFill>
                  <a:srgbClr val="0000FF"/>
                </a:solidFill>
                <a:latin typeface="DejaVu Sans"/>
                <a:cs typeface="DejaVu Sans"/>
              </a:rPr>
              <a:t>NAME</a:t>
            </a:r>
            <a:endParaRPr sz="1765">
              <a:latin typeface="DejaVu Sans"/>
              <a:cs typeface="DejaVu Sans"/>
            </a:endParaRPr>
          </a:p>
          <a:p>
            <a:pPr marL="212923" indent="-201717">
              <a:spcBef>
                <a:spcPts val="441"/>
              </a:spcBef>
              <a:buFont typeface="Times New Roman"/>
              <a:buChar char="•"/>
              <a:tabLst>
                <a:tab pos="212363" algn="l"/>
                <a:tab pos="212923" algn="l"/>
              </a:tabLst>
            </a:pPr>
            <a:r>
              <a:rPr sz="1765" spc="-124" dirty="0">
                <a:latin typeface="DejaVu Sans"/>
                <a:cs typeface="DejaVu Sans"/>
              </a:rPr>
              <a:t>M2:</a:t>
            </a:r>
            <a:r>
              <a:rPr sz="1765" spc="-251" dirty="0">
                <a:latin typeface="DejaVu Sans"/>
                <a:cs typeface="DejaVu Sans"/>
              </a:rPr>
              <a:t> </a:t>
            </a:r>
            <a:r>
              <a:rPr sz="1765" spc="-159" dirty="0">
                <a:solidFill>
                  <a:srgbClr val="0000FF"/>
                </a:solidFill>
                <a:latin typeface="DejaVu Sans"/>
                <a:cs typeface="DejaVu Sans"/>
              </a:rPr>
              <a:t>NAME</a:t>
            </a:r>
            <a:endParaRPr sz="1765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6771" y="4978975"/>
            <a:ext cx="3258110" cy="662413"/>
          </a:xfrm>
          <a:prstGeom prst="rect">
            <a:avLst/>
          </a:prstGeom>
        </p:spPr>
        <p:txBody>
          <a:bodyPr vert="horz" wrap="square" lIns="0" tIns="67235" rIns="0" bIns="0" rtlCol="0">
            <a:spAutoFit/>
          </a:bodyPr>
          <a:lstStyle/>
          <a:p>
            <a:pPr marL="11206">
              <a:spcBef>
                <a:spcPts val="529"/>
              </a:spcBef>
            </a:pPr>
            <a:r>
              <a:rPr sz="1765" spc="-115" dirty="0">
                <a:solidFill>
                  <a:srgbClr val="0000FF"/>
                </a:solidFill>
                <a:latin typeface="DejaVu Sans"/>
                <a:cs typeface="DejaVu Sans"/>
              </a:rPr>
              <a:t>[it </a:t>
            </a:r>
            <a:r>
              <a:rPr sz="1765" spc="-132" dirty="0">
                <a:latin typeface="DejaVu Sans"/>
                <a:cs typeface="DejaVu Sans"/>
              </a:rPr>
              <a:t>or </a:t>
            </a:r>
            <a:r>
              <a:rPr sz="1765" spc="-202" dirty="0">
                <a:solidFill>
                  <a:srgbClr val="0000FF"/>
                </a:solidFill>
                <a:latin typeface="DejaVu Sans"/>
                <a:cs typeface="DejaVu Sans"/>
              </a:rPr>
              <a:t>he </a:t>
            </a:r>
            <a:r>
              <a:rPr sz="1765" spc="-163" dirty="0">
                <a:latin typeface="DejaVu Sans"/>
                <a:cs typeface="DejaVu Sans"/>
              </a:rPr>
              <a:t>would </a:t>
            </a:r>
            <a:r>
              <a:rPr sz="1765" spc="-202" dirty="0">
                <a:latin typeface="DejaVu Sans"/>
                <a:cs typeface="DejaVu Sans"/>
              </a:rPr>
              <a:t>be</a:t>
            </a:r>
            <a:r>
              <a:rPr sz="1765" spc="-274" dirty="0">
                <a:latin typeface="DejaVu Sans"/>
                <a:cs typeface="DejaVu Sans"/>
              </a:rPr>
              <a:t> </a:t>
            </a:r>
            <a:r>
              <a:rPr sz="1765" spc="-194" dirty="0">
                <a:solidFill>
                  <a:srgbClr val="0000FF"/>
                </a:solidFill>
                <a:latin typeface="DejaVu Sans"/>
                <a:cs typeface="DejaVu Sans"/>
              </a:rPr>
              <a:t>PRONOUN]</a:t>
            </a:r>
            <a:endParaRPr sz="1765" dirty="0">
              <a:latin typeface="DejaVu Sans"/>
              <a:cs typeface="DejaVu Sans"/>
            </a:endParaRPr>
          </a:p>
          <a:p>
            <a:pPr marL="11206">
              <a:spcBef>
                <a:spcPts val="441"/>
              </a:spcBef>
            </a:pPr>
            <a:r>
              <a:rPr sz="1765" spc="-163" dirty="0">
                <a:solidFill>
                  <a:srgbClr val="0000FF"/>
                </a:solidFill>
                <a:latin typeface="DejaVu Sans"/>
                <a:cs typeface="DejaVu Sans"/>
              </a:rPr>
              <a:t>[the </a:t>
            </a:r>
            <a:r>
              <a:rPr sz="1765" spc="-224" dirty="0">
                <a:solidFill>
                  <a:srgbClr val="0000FF"/>
                </a:solidFill>
                <a:latin typeface="DejaVu Sans"/>
                <a:cs typeface="DejaVu Sans"/>
              </a:rPr>
              <a:t>company </a:t>
            </a:r>
            <a:r>
              <a:rPr sz="1765" spc="-163" dirty="0">
                <a:latin typeface="DejaVu Sans"/>
                <a:cs typeface="DejaVu Sans"/>
              </a:rPr>
              <a:t>would </a:t>
            </a:r>
            <a:r>
              <a:rPr sz="1765" spc="-202" dirty="0">
                <a:latin typeface="DejaVu Sans"/>
                <a:cs typeface="DejaVu Sans"/>
              </a:rPr>
              <a:t>be</a:t>
            </a:r>
            <a:r>
              <a:rPr sz="1765" spc="-415" dirty="0">
                <a:latin typeface="DejaVu Sans"/>
                <a:cs typeface="DejaVu Sans"/>
              </a:rPr>
              <a:t> </a:t>
            </a:r>
            <a:r>
              <a:rPr sz="1765" spc="-159" dirty="0">
                <a:solidFill>
                  <a:srgbClr val="0000FF"/>
                </a:solidFill>
                <a:latin typeface="DejaVu Sans"/>
                <a:cs typeface="DejaVu Sans"/>
              </a:rPr>
              <a:t>NOMINAL]</a:t>
            </a:r>
            <a:endParaRPr sz="1765" dirty="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595" y="2324515"/>
            <a:ext cx="7868210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i="1" spc="-93" dirty="0">
                <a:solidFill>
                  <a:srgbClr val="0000FF"/>
                </a:solidFill>
                <a:latin typeface="Trebuchet MS"/>
                <a:cs typeface="Trebuchet MS"/>
              </a:rPr>
              <a:t>American</a:t>
            </a:r>
            <a:r>
              <a:rPr sz="1588" b="1" i="1" spc="-12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110" dirty="0">
                <a:solidFill>
                  <a:srgbClr val="0000FF"/>
                </a:solidFill>
                <a:latin typeface="Trebuchet MS"/>
                <a:cs typeface="Trebuchet MS"/>
              </a:rPr>
              <a:t>Airlines</a:t>
            </a:r>
            <a:r>
              <a:rPr sz="1588" i="1" spc="-110" dirty="0">
                <a:latin typeface="Trebuchet MS"/>
                <a:cs typeface="Trebuchet MS"/>
              </a:rPr>
              <a:t>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22" dirty="0">
                <a:latin typeface="Trebuchet MS"/>
                <a:cs typeface="Trebuchet MS"/>
              </a:rPr>
              <a:t>a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unit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of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40" dirty="0">
                <a:latin typeface="Trebuchet MS"/>
                <a:cs typeface="Trebuchet MS"/>
              </a:rPr>
              <a:t>AMR,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immediately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75" dirty="0">
                <a:latin typeface="Trebuchet MS"/>
                <a:cs typeface="Trebuchet MS"/>
              </a:rPr>
              <a:t>matched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101" dirty="0">
                <a:latin typeface="Trebuchet MS"/>
                <a:cs typeface="Trebuchet MS"/>
              </a:rPr>
              <a:t>the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move,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53" dirty="0">
                <a:latin typeface="Trebuchet MS"/>
                <a:cs typeface="Trebuchet MS"/>
              </a:rPr>
              <a:t>spokesman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b="1" i="1" spc="-163" dirty="0">
                <a:solidFill>
                  <a:srgbClr val="0000FF"/>
                </a:solidFill>
                <a:latin typeface="Trebuchet MS"/>
                <a:cs typeface="Trebuchet MS"/>
              </a:rPr>
              <a:t>Tim</a:t>
            </a:r>
            <a:r>
              <a:rPr sz="1588" b="1" i="1" spc="-1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75" dirty="0">
                <a:solidFill>
                  <a:srgbClr val="0000FF"/>
                </a:solidFill>
                <a:latin typeface="Trebuchet MS"/>
                <a:cs typeface="Trebuchet MS"/>
              </a:rPr>
              <a:t>Wagner</a:t>
            </a:r>
            <a:r>
              <a:rPr sz="1588" b="1" i="1" spc="-128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i="1" spc="-62" dirty="0">
                <a:latin typeface="Trebuchet MS"/>
                <a:cs typeface="Trebuchet MS"/>
              </a:rPr>
              <a:t>said</a:t>
            </a:r>
            <a:endParaRPr sz="1588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2412921"/>
            <a:ext cx="6066367" cy="1446667"/>
          </a:xfrm>
          <a:prstGeom prst="rect">
            <a:avLst/>
          </a:prstGeom>
        </p:spPr>
        <p:txBody>
          <a:bodyPr vert="horz" wrap="square" lIns="0" tIns="124385" rIns="0" bIns="0" rtlCol="0">
            <a:spAutoFit/>
          </a:bodyPr>
          <a:lstStyle/>
          <a:p>
            <a:pPr marL="145684">
              <a:spcBef>
                <a:spcPts val="979"/>
              </a:spcBef>
            </a:pP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54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1</a:t>
            </a:r>
            <a:endParaRPr sz="1588" dirty="0">
              <a:latin typeface="DejaVu Sans"/>
              <a:cs typeface="DejaVu Sans"/>
            </a:endParaRPr>
          </a:p>
          <a:p>
            <a:pPr marL="313781" indent="-302575">
              <a:spcBef>
                <a:spcPts val="119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Named</a:t>
            </a:r>
            <a:r>
              <a:rPr lang="en-US" dirty="0"/>
              <a:t>-</a:t>
            </a:r>
            <a:r>
              <a:rPr dirty="0"/>
              <a:t>entity types</a:t>
            </a:r>
          </a:p>
          <a:p>
            <a:pPr marL="616356" lvl="1" indent="-201717">
              <a:spcBef>
                <a:spcPts val="353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sz="1765" spc="-124" dirty="0">
                <a:latin typeface="DejaVu Sans"/>
                <a:cs typeface="DejaVu Sans"/>
              </a:rPr>
              <a:t>M1:</a:t>
            </a:r>
            <a:r>
              <a:rPr sz="1765" spc="229" dirty="0">
                <a:latin typeface="DejaVu Sans"/>
                <a:cs typeface="DejaVu Sans"/>
              </a:rPr>
              <a:t> </a:t>
            </a:r>
            <a:r>
              <a:rPr sz="1765" spc="-251" dirty="0">
                <a:solidFill>
                  <a:srgbClr val="0000FF"/>
                </a:solidFill>
                <a:latin typeface="DejaVu Sans"/>
                <a:cs typeface="DejaVu Sans"/>
              </a:rPr>
              <a:t>ORG</a:t>
            </a:r>
            <a:endParaRPr sz="1765" dirty="0">
              <a:latin typeface="DejaVu Sans"/>
              <a:cs typeface="DejaVu Sans"/>
            </a:endParaRPr>
          </a:p>
          <a:p>
            <a:pPr marL="616356" lvl="1" indent="-201717">
              <a:spcBef>
                <a:spcPts val="441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sz="1765" spc="-124" dirty="0">
                <a:latin typeface="DejaVu Sans"/>
                <a:cs typeface="DejaVu Sans"/>
              </a:rPr>
              <a:t>M2:</a:t>
            </a:r>
            <a:r>
              <a:rPr sz="1765" spc="229" dirty="0">
                <a:latin typeface="DejaVu Sans"/>
                <a:cs typeface="DejaVu Sans"/>
              </a:rPr>
              <a:t> </a:t>
            </a:r>
            <a:r>
              <a:rPr sz="1765" spc="-234" dirty="0">
                <a:solidFill>
                  <a:srgbClr val="0000FF"/>
                </a:solidFill>
                <a:latin typeface="DejaVu Sans"/>
                <a:cs typeface="DejaVu Sans"/>
              </a:rPr>
              <a:t>PERSON</a:t>
            </a:r>
            <a:endParaRPr sz="1765" dirty="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49589" y="2526221"/>
            <a:ext cx="87405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99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2</a:t>
            </a:r>
            <a:endParaRPr sz="1588">
              <a:latin typeface="DejaVu Sans"/>
              <a:cs typeface="DejaVu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61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149" y="888995"/>
            <a:ext cx="8759774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Parse Features for Relation Extraction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595" y="2324515"/>
            <a:ext cx="7868210" cy="259631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lnSpc>
                <a:spcPts val="1747"/>
              </a:lnSpc>
              <a:spcBef>
                <a:spcPts val="88"/>
              </a:spcBef>
            </a:pPr>
            <a:r>
              <a:rPr sz="1588" b="1" i="1" spc="-93" dirty="0">
                <a:solidFill>
                  <a:srgbClr val="0000FF"/>
                </a:solidFill>
                <a:latin typeface="Trebuchet MS"/>
                <a:cs typeface="Trebuchet MS"/>
              </a:rPr>
              <a:t>American</a:t>
            </a:r>
            <a:r>
              <a:rPr sz="1588" b="1" i="1" spc="-124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110" dirty="0">
                <a:solidFill>
                  <a:srgbClr val="0000FF"/>
                </a:solidFill>
                <a:latin typeface="Trebuchet MS"/>
                <a:cs typeface="Trebuchet MS"/>
              </a:rPr>
              <a:t>Airlines</a:t>
            </a:r>
            <a:r>
              <a:rPr sz="1588" i="1" spc="-110" dirty="0">
                <a:latin typeface="Trebuchet MS"/>
                <a:cs typeface="Trebuchet MS"/>
              </a:rPr>
              <a:t>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22" dirty="0">
                <a:latin typeface="Trebuchet MS"/>
                <a:cs typeface="Trebuchet MS"/>
              </a:rPr>
              <a:t>a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unit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7" dirty="0">
                <a:latin typeface="Trebuchet MS"/>
                <a:cs typeface="Trebuchet MS"/>
              </a:rPr>
              <a:t>of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40" dirty="0">
                <a:latin typeface="Trebuchet MS"/>
                <a:cs typeface="Trebuchet MS"/>
              </a:rPr>
              <a:t>AMR,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immediately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75" dirty="0">
                <a:latin typeface="Trebuchet MS"/>
                <a:cs typeface="Trebuchet MS"/>
              </a:rPr>
              <a:t>matched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101" dirty="0">
                <a:latin typeface="Trebuchet MS"/>
                <a:cs typeface="Trebuchet MS"/>
              </a:rPr>
              <a:t>the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i="1" spc="-93" dirty="0">
                <a:latin typeface="Trebuchet MS"/>
                <a:cs typeface="Trebuchet MS"/>
              </a:rPr>
              <a:t>move,</a:t>
            </a:r>
            <a:r>
              <a:rPr sz="1588" i="1" spc="-124" dirty="0">
                <a:latin typeface="Trebuchet MS"/>
                <a:cs typeface="Trebuchet MS"/>
              </a:rPr>
              <a:t> </a:t>
            </a:r>
            <a:r>
              <a:rPr sz="1588" i="1" spc="-53" dirty="0">
                <a:latin typeface="Trebuchet MS"/>
                <a:cs typeface="Trebuchet MS"/>
              </a:rPr>
              <a:t>spokesman</a:t>
            </a:r>
            <a:r>
              <a:rPr sz="1588" i="1" spc="-119" dirty="0">
                <a:latin typeface="Trebuchet MS"/>
                <a:cs typeface="Trebuchet MS"/>
              </a:rPr>
              <a:t> </a:t>
            </a:r>
            <a:r>
              <a:rPr sz="1588" b="1" i="1" spc="-163" dirty="0">
                <a:solidFill>
                  <a:srgbClr val="0000FF"/>
                </a:solidFill>
                <a:latin typeface="Trebuchet MS"/>
                <a:cs typeface="Trebuchet MS"/>
              </a:rPr>
              <a:t>Tim</a:t>
            </a:r>
            <a:r>
              <a:rPr sz="1588" b="1" i="1" spc="-115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b="1" i="1" spc="-75" dirty="0">
                <a:solidFill>
                  <a:srgbClr val="0000FF"/>
                </a:solidFill>
                <a:latin typeface="Trebuchet MS"/>
                <a:cs typeface="Trebuchet MS"/>
              </a:rPr>
              <a:t>Wagner</a:t>
            </a:r>
            <a:r>
              <a:rPr sz="1588" b="1" i="1" spc="-128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588" i="1" spc="-62" dirty="0">
                <a:latin typeface="Trebuchet MS"/>
                <a:cs typeface="Trebuchet MS"/>
              </a:rPr>
              <a:t>said</a:t>
            </a:r>
            <a:endParaRPr sz="1588" dirty="0">
              <a:latin typeface="Trebuchet MS"/>
              <a:cs typeface="Trebuchet MS"/>
            </a:endParaRPr>
          </a:p>
          <a:p>
            <a:pPr marR="76204" algn="ctr">
              <a:lnSpc>
                <a:spcPts val="1747"/>
              </a:lnSpc>
              <a:tabLst>
                <a:tab pos="6238647" algn="l"/>
              </a:tabLst>
            </a:pP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46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1	</a:t>
            </a:r>
            <a:r>
              <a:rPr sz="1588" spc="-128" dirty="0">
                <a:latin typeface="DejaVu Sans"/>
                <a:cs typeface="DejaVu Sans"/>
              </a:rPr>
              <a:t>Mention</a:t>
            </a:r>
            <a:r>
              <a:rPr sz="1588" spc="-154" dirty="0">
                <a:latin typeface="DejaVu Sans"/>
                <a:cs typeface="DejaVu Sans"/>
              </a:rPr>
              <a:t> </a:t>
            </a:r>
            <a:r>
              <a:rPr sz="1588" spc="-207" dirty="0">
                <a:latin typeface="DejaVu Sans"/>
                <a:cs typeface="DejaVu Sans"/>
              </a:rPr>
              <a:t>2</a:t>
            </a:r>
            <a:endParaRPr sz="1588" dirty="0">
              <a:latin typeface="DejaVu Sans"/>
              <a:cs typeface="DejaVu Sans"/>
            </a:endParaRPr>
          </a:p>
          <a:p>
            <a:pPr marL="515498" indent="-302575">
              <a:spcBef>
                <a:spcPts val="1187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Base syntactic chunk sequence from one to the other</a:t>
            </a:r>
          </a:p>
          <a:p>
            <a:pPr marL="616356">
              <a:spcBef>
                <a:spcPts val="353"/>
              </a:spcBef>
              <a:tabLst>
                <a:tab pos="1130734" algn="l"/>
                <a:tab pos="1594122" algn="l"/>
                <a:tab pos="1978504" algn="l"/>
                <a:tab pos="2424522" algn="l"/>
                <a:tab pos="2887910" algn="l"/>
              </a:tabLst>
            </a:pPr>
            <a:r>
              <a:rPr sz="1765" spc="-168" dirty="0">
                <a:solidFill>
                  <a:srgbClr val="0000FF"/>
                </a:solidFill>
                <a:latin typeface="DejaVu Sans"/>
                <a:cs typeface="DejaVu Sans"/>
              </a:rPr>
              <a:t>NP	NP	</a:t>
            </a:r>
            <a:r>
              <a:rPr sz="1765" spc="-154" dirty="0">
                <a:solidFill>
                  <a:srgbClr val="0000FF"/>
                </a:solidFill>
                <a:latin typeface="DejaVu Sans"/>
                <a:cs typeface="DejaVu Sans"/>
              </a:rPr>
              <a:t>PP	</a:t>
            </a:r>
            <a:r>
              <a:rPr sz="1765" spc="-180" dirty="0">
                <a:solidFill>
                  <a:srgbClr val="0000FF"/>
                </a:solidFill>
                <a:latin typeface="DejaVu Sans"/>
                <a:cs typeface="DejaVu Sans"/>
              </a:rPr>
              <a:t>VP	</a:t>
            </a:r>
            <a:r>
              <a:rPr sz="1765" spc="-168" dirty="0">
                <a:solidFill>
                  <a:srgbClr val="0000FF"/>
                </a:solidFill>
                <a:latin typeface="DejaVu Sans"/>
                <a:cs typeface="DejaVu Sans"/>
              </a:rPr>
              <a:t>NP	NP</a:t>
            </a:r>
            <a:endParaRPr sz="1765" dirty="0">
              <a:latin typeface="DejaVu Sans"/>
              <a:cs typeface="DejaVu Sans"/>
            </a:endParaRPr>
          </a:p>
          <a:p>
            <a:pPr marL="515498" indent="-302575">
              <a:spcBef>
                <a:spcPts val="529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Constituent path through the tree from one to the other</a:t>
            </a:r>
          </a:p>
          <a:p>
            <a:pPr marL="616356">
              <a:spcBef>
                <a:spcPts val="459"/>
              </a:spcBef>
              <a:tabLst>
                <a:tab pos="1028755" algn="l"/>
                <a:tab pos="1452360" algn="l"/>
                <a:tab pos="1864758" algn="l"/>
                <a:tab pos="2267071" algn="l"/>
                <a:tab pos="2573008" algn="l"/>
                <a:tab pos="2996612" algn="l"/>
                <a:tab pos="3302550" algn="l"/>
                <a:tab pos="3726155" algn="l"/>
              </a:tabLst>
            </a:pPr>
            <a:r>
              <a:rPr sz="1765" spc="-168" dirty="0">
                <a:solidFill>
                  <a:srgbClr val="0000FF"/>
                </a:solidFill>
                <a:latin typeface="DejaVu Sans"/>
                <a:cs typeface="DejaVu Sans"/>
              </a:rPr>
              <a:t>NP	</a:t>
            </a:r>
            <a:r>
              <a:rPr sz="1765" spc="-789" dirty="0">
                <a:solidFill>
                  <a:srgbClr val="0433FF"/>
                </a:solidFill>
                <a:latin typeface="Wingdings"/>
                <a:cs typeface="Wingdings"/>
              </a:rPr>
              <a:t></a:t>
            </a:r>
            <a:r>
              <a:rPr sz="1765" spc="-789" dirty="0">
                <a:solidFill>
                  <a:srgbClr val="0433FF"/>
                </a:solidFill>
                <a:latin typeface="Times New Roman"/>
                <a:cs typeface="Times New Roman"/>
              </a:rPr>
              <a:t>	</a:t>
            </a:r>
            <a:r>
              <a:rPr sz="1765" spc="-168" dirty="0">
                <a:solidFill>
                  <a:srgbClr val="0000FF"/>
                </a:solidFill>
                <a:latin typeface="DejaVu Sans"/>
                <a:cs typeface="DejaVu Sans"/>
              </a:rPr>
              <a:t>NP	</a:t>
            </a:r>
            <a:r>
              <a:rPr sz="1765" spc="-789" dirty="0">
                <a:solidFill>
                  <a:srgbClr val="0433FF"/>
                </a:solidFill>
                <a:latin typeface="Wingdings"/>
                <a:cs typeface="Wingdings"/>
              </a:rPr>
              <a:t></a:t>
            </a:r>
            <a:r>
              <a:rPr sz="1765" spc="-789" dirty="0">
                <a:solidFill>
                  <a:srgbClr val="0433FF"/>
                </a:solidFill>
                <a:latin typeface="Times New Roman"/>
                <a:cs typeface="Times New Roman"/>
              </a:rPr>
              <a:t>	</a:t>
            </a:r>
            <a:r>
              <a:rPr sz="1765" spc="-313" dirty="0">
                <a:solidFill>
                  <a:srgbClr val="0000FF"/>
                </a:solidFill>
                <a:latin typeface="DejaVu Sans"/>
                <a:cs typeface="DejaVu Sans"/>
              </a:rPr>
              <a:t>S	</a:t>
            </a:r>
            <a:r>
              <a:rPr sz="1765" spc="-789" dirty="0">
                <a:solidFill>
                  <a:srgbClr val="0433FF"/>
                </a:solidFill>
                <a:latin typeface="Wingdings"/>
                <a:cs typeface="Wingdings"/>
              </a:rPr>
              <a:t></a:t>
            </a:r>
            <a:r>
              <a:rPr sz="1765" spc="-789" dirty="0">
                <a:solidFill>
                  <a:srgbClr val="0433FF"/>
                </a:solidFill>
                <a:latin typeface="Times New Roman"/>
                <a:cs typeface="Times New Roman"/>
              </a:rPr>
              <a:t>	</a:t>
            </a:r>
            <a:r>
              <a:rPr sz="1765" spc="-313" dirty="0">
                <a:solidFill>
                  <a:srgbClr val="0000FF"/>
                </a:solidFill>
                <a:latin typeface="DejaVu Sans"/>
                <a:cs typeface="DejaVu Sans"/>
              </a:rPr>
              <a:t>S	</a:t>
            </a:r>
            <a:r>
              <a:rPr sz="1765" spc="-789" dirty="0">
                <a:solidFill>
                  <a:srgbClr val="0433FF"/>
                </a:solidFill>
                <a:latin typeface="Wingdings"/>
                <a:cs typeface="Wingdings"/>
              </a:rPr>
              <a:t></a:t>
            </a:r>
            <a:r>
              <a:rPr sz="1765" spc="-789" dirty="0">
                <a:solidFill>
                  <a:srgbClr val="0433FF"/>
                </a:solidFill>
                <a:latin typeface="Times New Roman"/>
                <a:cs typeface="Times New Roman"/>
              </a:rPr>
              <a:t>	</a:t>
            </a:r>
            <a:r>
              <a:rPr sz="1765" spc="-168" dirty="0">
                <a:solidFill>
                  <a:srgbClr val="0000FF"/>
                </a:solidFill>
                <a:latin typeface="DejaVu Sans"/>
                <a:cs typeface="DejaVu Sans"/>
              </a:rPr>
              <a:t>NP</a:t>
            </a:r>
            <a:endParaRPr sz="1765" dirty="0">
              <a:latin typeface="DejaVu Sans"/>
              <a:cs typeface="DejaVu Sans"/>
            </a:endParaRPr>
          </a:p>
          <a:p>
            <a:pPr marL="515498" indent="-302575">
              <a:spcBef>
                <a:spcPts val="441"/>
              </a:spcBef>
              <a:buClr>
                <a:srgbClr val="CC0000"/>
              </a:buClr>
              <a:buFont typeface="Times New Roman"/>
              <a:buChar char="•"/>
              <a:tabLst>
                <a:tab pos="514938" algn="l"/>
                <a:tab pos="515498" algn="l"/>
              </a:tabLst>
            </a:pPr>
            <a:r>
              <a:rPr dirty="0"/>
              <a:t>Dependency path</a:t>
            </a:r>
          </a:p>
          <a:p>
            <a:pPr marL="759799">
              <a:spcBef>
                <a:spcPts val="547"/>
              </a:spcBef>
              <a:tabLst>
                <a:tab pos="1818251" algn="l"/>
                <a:tab pos="3146780" algn="l"/>
                <a:tab pos="4192904" algn="l"/>
              </a:tabLst>
            </a:pPr>
            <a:r>
              <a:rPr sz="2118" spc="-180" dirty="0">
                <a:solidFill>
                  <a:srgbClr val="0000FF"/>
                </a:solidFill>
                <a:latin typeface="DejaVu Sans"/>
                <a:cs typeface="DejaVu Sans"/>
              </a:rPr>
              <a:t>Airlines	</a:t>
            </a:r>
            <a:r>
              <a:rPr sz="2118" spc="-256" dirty="0">
                <a:solidFill>
                  <a:srgbClr val="0000FF"/>
                </a:solidFill>
                <a:latin typeface="DejaVu Sans"/>
                <a:cs typeface="DejaVu Sans"/>
              </a:rPr>
              <a:t>matched	</a:t>
            </a:r>
            <a:r>
              <a:rPr sz="2118" spc="-247" dirty="0">
                <a:solidFill>
                  <a:srgbClr val="0000FF"/>
                </a:solidFill>
                <a:latin typeface="DejaVu Sans"/>
                <a:cs typeface="DejaVu Sans"/>
              </a:rPr>
              <a:t>Wagner	</a:t>
            </a:r>
            <a:r>
              <a:rPr sz="2118" spc="-224" dirty="0">
                <a:solidFill>
                  <a:srgbClr val="0000FF"/>
                </a:solidFill>
                <a:latin typeface="DejaVu Sans"/>
                <a:cs typeface="DejaVu Sans"/>
              </a:rPr>
              <a:t>said</a:t>
            </a:r>
            <a:endParaRPr sz="2118" dirty="0">
              <a:latin typeface="DejaVu Sans"/>
              <a:cs typeface="DejaVu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27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F0130A-DA23-4999-A4E3-5A61B8DF0C58}"/>
              </a:ext>
            </a:extLst>
          </p:cNvPr>
          <p:cNvGrpSpPr/>
          <p:nvPr/>
        </p:nvGrpSpPr>
        <p:grpSpPr>
          <a:xfrm>
            <a:off x="472149" y="5161478"/>
            <a:ext cx="7719715" cy="1560000"/>
            <a:chOff x="87923" y="5193578"/>
            <a:chExt cx="6370027" cy="12872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F8B012-AD3B-45C4-899F-2407450D7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923" y="5193578"/>
              <a:ext cx="4941277" cy="12872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379772-651B-4AAA-A6F3-A08A8978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4345" y="5193578"/>
              <a:ext cx="3513605" cy="127564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626303E-9B98-4965-B176-7BCDC3A2CE7D}"/>
              </a:ext>
            </a:extLst>
          </p:cNvPr>
          <p:cNvSpPr/>
          <p:nvPr/>
        </p:nvSpPr>
        <p:spPr>
          <a:xfrm>
            <a:off x="5785339" y="4885792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https://explosion.ai/demos/displacy?</a:t>
            </a:r>
          </a:p>
        </p:txBody>
      </p:sp>
    </p:spTree>
    <p:extLst>
      <p:ext uri="{BB962C8B-B14F-4D97-AF65-F5344CB8AC3E}">
        <p14:creationId xmlns:p14="http://schemas.microsoft.com/office/powerpoint/2010/main" val="504013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029" y="543760"/>
            <a:ext cx="8248056" cy="1014305"/>
          </a:xfrm>
          <a:prstGeom prst="rect">
            <a:avLst/>
          </a:prstGeom>
        </p:spPr>
        <p:txBody>
          <a:bodyPr vert="horz" wrap="square" lIns="0" tIns="29135" rIns="0" bIns="0" rtlCol="0" anchor="ctr">
            <a:spAutoFit/>
          </a:bodyPr>
          <a:lstStyle/>
          <a:p>
            <a:pPr marL="823116" marR="4483">
              <a:lnSpc>
                <a:spcPct val="100000"/>
              </a:lnSpc>
              <a:spcBef>
                <a:spcPts val="229"/>
              </a:spcBef>
            </a:pPr>
            <a:r>
              <a:rPr lang="en-US" sz="3200" dirty="0"/>
              <a:t>Dictionaries </a:t>
            </a:r>
            <a:r>
              <a:rPr sz="3200" dirty="0"/>
              <a:t>and trigger word features for  relation extraction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327663"/>
            <a:ext cx="5836023" cy="2009751"/>
          </a:xfrm>
          <a:prstGeom prst="rect">
            <a:avLst/>
          </a:prstGeom>
        </p:spPr>
        <p:txBody>
          <a:bodyPr vert="horz" wrap="square" lIns="0" tIns="64994" rIns="0" bIns="0" rtlCol="0">
            <a:spAutoFit/>
          </a:bodyPr>
          <a:lstStyle/>
          <a:p>
            <a:pPr marL="313781" indent="-302575">
              <a:spcBef>
                <a:spcPts val="512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Trigger list for family: kinship terms</a:t>
            </a:r>
          </a:p>
          <a:p>
            <a:pPr marL="616356" lvl="1" indent="-201717">
              <a:spcBef>
                <a:spcPts val="353"/>
              </a:spcBef>
              <a:buClr>
                <a:srgbClr val="000000"/>
              </a:buClr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dirty="0">
                <a:solidFill>
                  <a:srgbClr val="0000FF"/>
                </a:solidFill>
              </a:rPr>
              <a:t>parent, wife, husband, grandparent</a:t>
            </a:r>
            <a:r>
              <a:rPr dirty="0"/>
              <a:t>, etc. </a:t>
            </a:r>
          </a:p>
          <a:p>
            <a:pPr marL="313781" indent="-302575">
              <a:spcBef>
                <a:spcPts val="525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/>
              <a:t>Dictionaries</a:t>
            </a:r>
            <a:r>
              <a:rPr dirty="0"/>
              <a:t>:</a:t>
            </a:r>
          </a:p>
          <a:p>
            <a:pPr marL="616356" lvl="1" indent="-201717">
              <a:spcBef>
                <a:spcPts val="463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dirty="0"/>
              <a:t>Lists of useful geo or geopolitical words</a:t>
            </a:r>
          </a:p>
          <a:p>
            <a:pPr marL="918931" lvl="2" indent="-201717">
              <a:spcBef>
                <a:spcPts val="353"/>
              </a:spcBef>
              <a:buClr>
                <a:srgbClr val="CC0000"/>
              </a:buClr>
              <a:buFont typeface="Times New Roman"/>
              <a:buChar char="•"/>
              <a:tabLst>
                <a:tab pos="918371" algn="l"/>
                <a:tab pos="918931" algn="l"/>
              </a:tabLst>
            </a:pPr>
            <a:r>
              <a:rPr dirty="0"/>
              <a:t>Country name list</a:t>
            </a:r>
          </a:p>
          <a:p>
            <a:pPr marL="918931" lvl="2" indent="-201717">
              <a:spcBef>
                <a:spcPts val="441"/>
              </a:spcBef>
              <a:buClr>
                <a:srgbClr val="CC0000"/>
              </a:buClr>
              <a:buFont typeface="Times New Roman"/>
              <a:buChar char="•"/>
              <a:tabLst>
                <a:tab pos="918371" algn="l"/>
                <a:tab pos="918931" algn="l"/>
              </a:tabLst>
            </a:pPr>
            <a:r>
              <a:rPr dirty="0"/>
              <a:t>Other sub</a:t>
            </a:r>
            <a:r>
              <a:rPr lang="en-US" dirty="0"/>
              <a:t>-</a:t>
            </a:r>
            <a:r>
              <a:rPr dirty="0"/>
              <a:t>entities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43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533" y="694737"/>
            <a:ext cx="7279047" cy="901453"/>
          </a:xfrm>
          <a:prstGeom prst="rect">
            <a:avLst/>
          </a:prstGeom>
        </p:spPr>
        <p:txBody>
          <a:bodyPr vert="horz" wrap="square" lIns="0" tIns="29135" rIns="0" bIns="0" rtlCol="0" anchor="ctr">
            <a:spAutoFit/>
          </a:bodyPr>
          <a:lstStyle/>
          <a:p>
            <a:pPr marL="823116" marR="4483">
              <a:lnSpc>
                <a:spcPts val="3353"/>
              </a:lnSpc>
              <a:spcBef>
                <a:spcPts val="229"/>
              </a:spcBef>
            </a:pPr>
            <a:r>
              <a:rPr dirty="0"/>
              <a:t>Evaluation of </a:t>
            </a:r>
            <a:r>
              <a:rPr lang="en-US" dirty="0"/>
              <a:t>s</a:t>
            </a:r>
            <a:r>
              <a:rPr dirty="0"/>
              <a:t>upervised </a:t>
            </a:r>
            <a:r>
              <a:rPr lang="en-US" dirty="0"/>
              <a:t>r</a:t>
            </a:r>
            <a:r>
              <a:rPr dirty="0"/>
              <a:t>elation  Extraction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6299" y="2314216"/>
            <a:ext cx="5681817" cy="14219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/>
              <a:t>Now you can use any standard supervised classifier</a:t>
            </a:r>
          </a:p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endParaRPr lang="en-US" dirty="0"/>
          </a:p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/>
              <a:t>Evaluate on withheld annotated data </a:t>
            </a:r>
            <a:br>
              <a:rPr lang="en-US" dirty="0"/>
            </a:br>
            <a:r>
              <a:rPr lang="en-US" dirty="0"/>
              <a:t>(more later)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0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197825"/>
            <a:ext cx="8211371" cy="6158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26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extraction using BERT</a:t>
            </a:r>
          </a:p>
        </p:txBody>
      </p:sp>
      <p:sp>
        <p:nvSpPr>
          <p:cNvPr id="4" name="Rectangle 3"/>
          <p:cNvSpPr/>
          <p:nvPr/>
        </p:nvSpPr>
        <p:spPr>
          <a:xfrm>
            <a:off x="4636169" y="567630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[Simple BERT Models for Relation Extraction</a:t>
            </a:r>
            <a:br>
              <a:rPr lang="en-US" sz="1400" dirty="0"/>
            </a:br>
            <a:r>
              <a:rPr lang="en-US" sz="1400" dirty="0"/>
              <a:t>and Semantic Role Labeling , Peng Shi and Jimmy Lin, </a:t>
            </a:r>
            <a:r>
              <a:rPr lang="en-US" sz="1400" dirty="0" err="1"/>
              <a:t>ArXiv</a:t>
            </a:r>
            <a:r>
              <a:rPr lang="en-US" sz="1400" dirty="0"/>
              <a:t>, 2019]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2" y="1587615"/>
            <a:ext cx="6536627" cy="3181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811" y="1897515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Bi-LSTM (768 nodes) on top of BERT representation of masked sentence+ </a:t>
            </a:r>
            <a:r>
              <a:rPr lang="en-US" dirty="0" err="1"/>
              <a:t>subject+object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MLP (300 nodes) for final prediction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43" y="4853730"/>
            <a:ext cx="4117632" cy="188167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42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TACRED </a:t>
            </a:r>
            <a:r>
              <a:rPr lang="en-US" sz="1600" dirty="0"/>
              <a:t>[Zhang et al., EMNLP 2017]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TAC: Text analysis conference, at national institute for standards (NIST), USA</a:t>
            </a:r>
          </a:p>
          <a:p>
            <a:r>
              <a:rPr lang="en-US" dirty="0"/>
              <a:t>Annual competitions around information extraction, retrieval, question answering, etc.</a:t>
            </a:r>
          </a:p>
          <a:p>
            <a:r>
              <a:rPr lang="en-US" dirty="0"/>
              <a:t>https://tac.nist.gov/ </a:t>
            </a:r>
          </a:p>
          <a:p>
            <a:r>
              <a:rPr lang="en-US" dirty="0">
                <a:solidFill>
                  <a:srgbClr val="0000FF"/>
                </a:solidFill>
              </a:rPr>
              <a:t>TACRED:</a:t>
            </a:r>
          </a:p>
          <a:p>
            <a:pPr lvl="1"/>
            <a:r>
              <a:rPr lang="en-US" dirty="0"/>
              <a:t>Relation extraction dataset, competition since 2014</a:t>
            </a:r>
          </a:p>
          <a:p>
            <a:pPr lvl="1"/>
            <a:r>
              <a:rPr lang="en-US" dirty="0"/>
              <a:t>106,264 human-labelled entity pairs in a sentence sampled from newswire and web forum discussions </a:t>
            </a:r>
          </a:p>
          <a:p>
            <a:pPr lvl="1"/>
            <a:r>
              <a:rPr lang="en-US" dirty="0"/>
              <a:t>41 common relation types</a:t>
            </a:r>
          </a:p>
          <a:p>
            <a:pPr lvl="1"/>
            <a:r>
              <a:rPr lang="en-US" dirty="0"/>
              <a:t>23 entity types</a:t>
            </a:r>
          </a:p>
          <a:p>
            <a:pPr lvl="1"/>
            <a:r>
              <a:rPr lang="en-US" i="1" dirty="0" err="1"/>
              <a:t>no_relation</a:t>
            </a:r>
            <a:r>
              <a:rPr lang="en-US" dirty="0"/>
              <a:t> if no defined relation holds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509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TACRED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825625"/>
            <a:ext cx="9144001" cy="449154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928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TACRED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" y="1690691"/>
            <a:ext cx="8737617" cy="42548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81137" y="6056671"/>
            <a:ext cx="2635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[TACRED website]</a:t>
            </a:r>
          </a:p>
        </p:txBody>
      </p:sp>
    </p:spTree>
    <p:extLst>
      <p:ext uri="{BB962C8B-B14F-4D97-AF65-F5344CB8AC3E}">
        <p14:creationId xmlns:p14="http://schemas.microsoft.com/office/powerpoint/2010/main" val="2785000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171" y="1027091"/>
            <a:ext cx="879565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59" dirty="0"/>
              <a:t>Summary: </a:t>
            </a:r>
            <a:r>
              <a:rPr spc="-154" dirty="0"/>
              <a:t>Supervised </a:t>
            </a:r>
            <a:r>
              <a:rPr lang="en-US" spc="-154" dirty="0"/>
              <a:t>r</a:t>
            </a:r>
            <a:r>
              <a:rPr spc="-146" dirty="0"/>
              <a:t>elation</a:t>
            </a:r>
            <a:r>
              <a:rPr spc="-371" dirty="0"/>
              <a:t> </a:t>
            </a:r>
            <a:r>
              <a:rPr lang="en-US" spc="-371" dirty="0"/>
              <a:t>e</a:t>
            </a:r>
            <a:r>
              <a:rPr spc="-176" dirty="0"/>
              <a:t>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6490" y="2165657"/>
            <a:ext cx="6912349" cy="3382223"/>
          </a:xfrm>
          <a:prstGeom prst="rect">
            <a:avLst/>
          </a:prstGeom>
        </p:spPr>
        <p:txBody>
          <a:bodyPr vert="horz" wrap="square" lIns="0" tIns="100853" rIns="0" bIns="0" rtlCol="0">
            <a:spAutoFit/>
          </a:bodyPr>
          <a:lstStyle/>
          <a:p>
            <a:pPr marL="11206" marR="153529">
              <a:lnSpc>
                <a:spcPts val="3088"/>
              </a:lnSpc>
              <a:spcBef>
                <a:spcPts val="794"/>
              </a:spcBef>
            </a:pPr>
            <a:r>
              <a:rPr lang="en-US" dirty="0"/>
              <a:t>Pro</a:t>
            </a:r>
          </a:p>
          <a:p>
            <a:pPr marL="296956" marR="153529" indent="-285750">
              <a:lnSpc>
                <a:spcPts val="3088"/>
              </a:lnSpc>
              <a:spcBef>
                <a:spcPts val="794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0000FF"/>
                </a:solidFill>
              </a:rPr>
              <a:t>Can get high </a:t>
            </a:r>
            <a:r>
              <a:rPr lang="en-US" dirty="0">
                <a:solidFill>
                  <a:srgbClr val="0000FF"/>
                </a:solidFill>
              </a:rPr>
              <a:t>precision/recall</a:t>
            </a:r>
            <a:r>
              <a:rPr dirty="0"/>
              <a:t> with enough training data, if test similar enough to training</a:t>
            </a:r>
            <a:endParaRPr lang="en-US" dirty="0"/>
          </a:p>
          <a:p>
            <a:pPr marL="296956" marR="153529" indent="-285750">
              <a:lnSpc>
                <a:spcPts val="3088"/>
              </a:lnSpc>
              <a:spcBef>
                <a:spcPts val="794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1206" marR="153529">
              <a:lnSpc>
                <a:spcPts val="3088"/>
              </a:lnSpc>
              <a:spcBef>
                <a:spcPts val="794"/>
              </a:spcBef>
            </a:pPr>
            <a:r>
              <a:rPr lang="en-US" dirty="0"/>
              <a:t>Contra</a:t>
            </a:r>
          </a:p>
          <a:p>
            <a:pPr marL="296956" indent="-285750">
              <a:spcBef>
                <a:spcPts val="582"/>
              </a:spcBef>
              <a:buFont typeface="Arial" panose="020B0604020202020204" pitchFamily="34" charset="0"/>
              <a:buChar char="•"/>
              <a:tabLst>
                <a:tab pos="367572" algn="l"/>
              </a:tabLst>
            </a:pPr>
            <a:r>
              <a:rPr dirty="0">
                <a:solidFill>
                  <a:srgbClr val="0000FF"/>
                </a:solidFill>
              </a:rPr>
              <a:t>Labeling</a:t>
            </a:r>
            <a:r>
              <a:rPr dirty="0"/>
              <a:t> a large training set is </a:t>
            </a:r>
            <a:r>
              <a:rPr dirty="0">
                <a:solidFill>
                  <a:srgbClr val="0000FF"/>
                </a:solidFill>
              </a:rPr>
              <a:t>expensive</a:t>
            </a:r>
            <a:endParaRPr lang="en-US" dirty="0">
              <a:solidFill>
                <a:srgbClr val="0000FF"/>
              </a:solidFill>
            </a:endParaRPr>
          </a:p>
          <a:p>
            <a:pPr marL="296956" indent="-285750">
              <a:spcBef>
                <a:spcPts val="582"/>
              </a:spcBef>
              <a:buFont typeface="Arial" panose="020B0604020202020204" pitchFamily="34" charset="0"/>
              <a:buChar char="•"/>
              <a:tabLst>
                <a:tab pos="367572" algn="l"/>
              </a:tabLst>
            </a:pPr>
            <a:r>
              <a:rPr dirty="0"/>
              <a:t>Supervised models are </a:t>
            </a:r>
            <a:r>
              <a:rPr lang="en-US" dirty="0"/>
              <a:t>still </a:t>
            </a:r>
            <a:r>
              <a:rPr dirty="0">
                <a:solidFill>
                  <a:srgbClr val="0000FF"/>
                </a:solidFill>
              </a:rPr>
              <a:t>brittle</a:t>
            </a:r>
            <a:r>
              <a:rPr dirty="0"/>
              <a:t>, don’t generalize well to </a:t>
            </a:r>
            <a:r>
              <a:rPr dirty="0">
                <a:solidFill>
                  <a:srgbClr val="0000FF"/>
                </a:solidFill>
              </a:rPr>
              <a:t>di</a:t>
            </a:r>
            <a:r>
              <a:rPr lang="en-US" dirty="0">
                <a:solidFill>
                  <a:srgbClr val="0000FF"/>
                </a:solidFill>
              </a:rPr>
              <a:t>ff</a:t>
            </a:r>
            <a:r>
              <a:rPr dirty="0">
                <a:solidFill>
                  <a:srgbClr val="0000FF"/>
                </a:solidFill>
              </a:rPr>
              <a:t>erent genres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25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>
                <a:solidFill>
                  <a:srgbClr val="0000FF"/>
                </a:solidFill>
              </a:rPr>
              <a:t>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10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071" y="731555"/>
            <a:ext cx="8365279" cy="901453"/>
          </a:xfrm>
          <a:prstGeom prst="rect">
            <a:avLst/>
          </a:prstGeom>
        </p:spPr>
        <p:txBody>
          <a:bodyPr vert="horz" wrap="square" lIns="0" tIns="29135" rIns="0" bIns="0" rtlCol="0" anchor="ctr">
            <a:spAutoFit/>
          </a:bodyPr>
          <a:lstStyle/>
          <a:p>
            <a:pPr marL="823116" marR="4483">
              <a:lnSpc>
                <a:spcPts val="3353"/>
              </a:lnSpc>
              <a:spcBef>
                <a:spcPts val="229"/>
              </a:spcBef>
            </a:pPr>
            <a:r>
              <a:rPr sz="3000" dirty="0"/>
              <a:t>Seed-based or bootstrapping approaches  to relation extraction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313992"/>
            <a:ext cx="7112374" cy="3962321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313781" indent="-302575">
              <a:spcBef>
                <a:spcPts val="61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No training set? Maybe you have:</a:t>
            </a:r>
          </a:p>
          <a:p>
            <a:pPr marL="616356" lvl="1" indent="-201717">
              <a:spcBef>
                <a:spcPts val="454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A few </a:t>
            </a:r>
            <a:r>
              <a:rPr dirty="0">
                <a:solidFill>
                  <a:srgbClr val="0000FF"/>
                </a:solidFill>
              </a:rPr>
              <a:t>seed tuples</a:t>
            </a:r>
            <a:endParaRPr lang="en-US" dirty="0">
              <a:solidFill>
                <a:srgbClr val="0000FF"/>
              </a:solidFill>
            </a:endParaRPr>
          </a:p>
          <a:p>
            <a:pPr marL="616356" lvl="1" indent="-201717">
              <a:spcBef>
                <a:spcPts val="454"/>
              </a:spcBef>
              <a:buFont typeface="Times New Roman"/>
              <a:buChar char="•"/>
              <a:tabLst>
                <a:tab pos="616356" algn="l"/>
              </a:tabLst>
            </a:pPr>
            <a:endParaRPr lang="en-US" dirty="0">
              <a:solidFill>
                <a:srgbClr val="0000FF"/>
              </a:solidFill>
            </a:endParaRPr>
          </a:p>
          <a:p>
            <a:pPr marL="159156" indent="-201717">
              <a:spcBef>
                <a:spcPts val="454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Can you use those seeds to do something useful?</a:t>
            </a:r>
          </a:p>
          <a:p>
            <a:pPr marL="616356" marR="4483" lvl="1" indent="-201717">
              <a:lnSpc>
                <a:spcPts val="2488"/>
              </a:lnSpc>
              <a:spcBef>
                <a:spcPts val="693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>
                <a:solidFill>
                  <a:srgbClr val="0000FF"/>
                </a:solidFill>
              </a:rPr>
              <a:t>Bootstrapping</a:t>
            </a:r>
            <a:r>
              <a:rPr dirty="0"/>
              <a:t>: use the seeds to directly learn to populate a  relation</a:t>
            </a:r>
            <a:endParaRPr lang="en-US" dirty="0"/>
          </a:p>
          <a:p>
            <a:pPr marL="616356" marR="4483" lvl="1" indent="-201717">
              <a:lnSpc>
                <a:spcPts val="2488"/>
              </a:lnSpc>
              <a:spcBef>
                <a:spcPts val="693"/>
              </a:spcBef>
              <a:buFont typeface="Times New Roman"/>
              <a:buChar char="•"/>
              <a:tabLst>
                <a:tab pos="616356" algn="l"/>
              </a:tabLst>
            </a:pPr>
            <a:endParaRPr lang="en-US" dirty="0"/>
          </a:p>
          <a:p>
            <a:pPr marL="159156" marR="4483" indent="-201717">
              <a:lnSpc>
                <a:spcPts val="2488"/>
              </a:lnSpc>
              <a:spcBef>
                <a:spcPts val="693"/>
              </a:spcBef>
              <a:buFont typeface="Times New Roman"/>
              <a:buChar char="•"/>
              <a:tabLst>
                <a:tab pos="616356" algn="l"/>
              </a:tabLst>
            </a:pPr>
            <a:r>
              <a:rPr lang="en-US" dirty="0"/>
              <a:t>Related to self-supervised learning, label propagation, etc.</a:t>
            </a:r>
          </a:p>
          <a:p>
            <a:pPr marL="159156" marR="4483" indent="-201717">
              <a:lnSpc>
                <a:spcPts val="2488"/>
              </a:lnSpc>
              <a:spcBef>
                <a:spcPts val="693"/>
              </a:spcBef>
              <a:buFont typeface="Times New Roman"/>
              <a:buChar char="•"/>
              <a:tabLst>
                <a:tab pos="616356" algn="l"/>
              </a:tabLst>
            </a:pPr>
            <a:r>
              <a:rPr lang="en-US" dirty="0"/>
              <a:t>Underlying assumption: High-confidence predictions/patterns are likely correct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7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298" y="1151509"/>
            <a:ext cx="797378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46" dirty="0"/>
              <a:t>Relation </a:t>
            </a:r>
            <a:r>
              <a:rPr spc="-124" dirty="0"/>
              <a:t>Bootstrapping </a:t>
            </a:r>
            <a:r>
              <a:rPr spc="-154" dirty="0"/>
              <a:t>(Hearst</a:t>
            </a:r>
            <a:r>
              <a:rPr spc="-401" dirty="0"/>
              <a:t> </a:t>
            </a:r>
            <a:r>
              <a:rPr spc="-216" dirty="0"/>
              <a:t>1992)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312871"/>
            <a:ext cx="7777844" cy="2239905"/>
          </a:xfrm>
          <a:prstGeom prst="rect">
            <a:avLst/>
          </a:prstGeom>
        </p:spPr>
        <p:txBody>
          <a:bodyPr vert="horz" wrap="square" lIns="0" tIns="79562" rIns="0" bIns="0" rtlCol="0">
            <a:spAutoFit/>
          </a:bodyPr>
          <a:lstStyle/>
          <a:p>
            <a:pPr marL="313781" indent="-302575">
              <a:spcBef>
                <a:spcPts val="627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Gather a set of seed pairs that have relation R</a:t>
            </a:r>
          </a:p>
          <a:p>
            <a:pPr marL="313781" indent="-302575">
              <a:spcBef>
                <a:spcPts val="543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Iterate:</a:t>
            </a:r>
          </a:p>
          <a:p>
            <a:pPr marL="762041" lvl="1" indent="-448259">
              <a:spcBef>
                <a:spcPts val="565"/>
              </a:spcBef>
              <a:buAutoNum type="arabicPeriod"/>
              <a:tabLst>
                <a:tab pos="767084" algn="l"/>
                <a:tab pos="767644" algn="l"/>
              </a:tabLst>
            </a:pPr>
            <a:r>
              <a:rPr dirty="0"/>
              <a:t>Find sentences with these pairs</a:t>
            </a:r>
          </a:p>
          <a:p>
            <a:pPr marL="762041" marR="4483" lvl="1" indent="-448259">
              <a:lnSpc>
                <a:spcPts val="2938"/>
              </a:lnSpc>
              <a:spcBef>
                <a:spcPts val="772"/>
              </a:spcBef>
              <a:buAutoNum type="arabicPeriod"/>
              <a:tabLst>
                <a:tab pos="767084" algn="l"/>
                <a:tab pos="767644" algn="l"/>
              </a:tabLst>
            </a:pPr>
            <a:r>
              <a:rPr dirty="0"/>
              <a:t>Look at the context between or around the pair and  generalize the context to create patterns</a:t>
            </a:r>
          </a:p>
          <a:p>
            <a:pPr marL="762041" lvl="1" indent="-448259">
              <a:spcBef>
                <a:spcPts val="534"/>
              </a:spcBef>
              <a:buAutoNum type="arabicPeriod"/>
              <a:tabLst>
                <a:tab pos="767084" algn="l"/>
                <a:tab pos="767644" algn="l"/>
              </a:tabLst>
            </a:pPr>
            <a:r>
              <a:rPr dirty="0"/>
              <a:t>Use the patterns for grep for more pairs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66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62186" y="1143930"/>
            <a:ext cx="650049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28" dirty="0"/>
              <a:t>Bootstrapping</a:t>
            </a:r>
            <a:r>
              <a:rPr lang="en-US" spc="-128" dirty="0"/>
              <a:t>/Pattern iteration</a:t>
            </a:r>
            <a:endParaRPr spc="-128" dirty="0"/>
          </a:p>
        </p:txBody>
      </p:sp>
      <p:sp>
        <p:nvSpPr>
          <p:cNvPr id="6" name="object 6"/>
          <p:cNvSpPr txBox="1"/>
          <p:nvPr/>
        </p:nvSpPr>
        <p:spPr>
          <a:xfrm>
            <a:off x="866466" y="2053951"/>
            <a:ext cx="6500497" cy="4371423"/>
          </a:xfrm>
          <a:prstGeom prst="rect">
            <a:avLst/>
          </a:prstGeom>
        </p:spPr>
        <p:txBody>
          <a:bodyPr vert="horz" wrap="square" lIns="0" tIns="64994" rIns="0" bIns="0" rtlCol="0">
            <a:spAutoFit/>
          </a:bodyPr>
          <a:lstStyle/>
          <a:p>
            <a:pPr marL="313781" indent="-302575">
              <a:spcBef>
                <a:spcPts val="512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lang="en-US" dirty="0" err="1">
                <a:solidFill>
                  <a:srgbClr val="00B050"/>
                </a:solidFill>
              </a:rPr>
              <a:t>buriedIn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dirty="0">
                <a:solidFill>
                  <a:srgbClr val="00B050"/>
                </a:solidFill>
              </a:rPr>
              <a:t>Mark Twain, Elmira</a:t>
            </a:r>
            <a:r>
              <a:rPr lang="en-US" dirty="0">
                <a:solidFill>
                  <a:srgbClr val="00B050"/>
                </a:solidFill>
              </a:rPr>
              <a:t>)</a:t>
            </a:r>
            <a:r>
              <a:rPr dirty="0">
                <a:solidFill>
                  <a:srgbClr val="00B050"/>
                </a:solidFill>
              </a:rPr>
              <a:t>   </a:t>
            </a:r>
            <a:r>
              <a:rPr lang="en-US" dirty="0"/>
              <a:t>- </a:t>
            </a:r>
            <a:r>
              <a:rPr dirty="0"/>
              <a:t>Seed tuple</a:t>
            </a:r>
          </a:p>
          <a:p>
            <a:pPr marL="414640" marR="4483" lvl="1">
              <a:lnSpc>
                <a:spcPts val="2559"/>
              </a:lnSpc>
              <a:spcBef>
                <a:spcPts val="71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lang="en-US" dirty="0"/>
              <a:t> </a:t>
            </a:r>
            <a:r>
              <a:rPr dirty="0" err="1"/>
              <a:t>Grep</a:t>
            </a:r>
            <a:r>
              <a:rPr dirty="0"/>
              <a:t> (google) for the environments of the seed tuple  </a:t>
            </a:r>
            <a:endParaRPr lang="en-US" dirty="0"/>
          </a:p>
          <a:p>
            <a:pPr marL="414640" marR="4483" lvl="1">
              <a:lnSpc>
                <a:spcPts val="2559"/>
              </a:lnSpc>
              <a:spcBef>
                <a:spcPts val="71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endParaRPr lang="en-US" dirty="0"/>
          </a:p>
          <a:p>
            <a:pPr marL="414640" marR="4483" lvl="1">
              <a:lnSpc>
                <a:spcPts val="2559"/>
              </a:lnSpc>
              <a:spcBef>
                <a:spcPts val="71"/>
              </a:spcBef>
              <a:tabLst>
                <a:tab pos="615796" algn="l"/>
                <a:tab pos="616356" algn="l"/>
              </a:tabLst>
            </a:pPr>
            <a:r>
              <a:rPr dirty="0"/>
              <a:t>“Mark Twain is buried in Elmira, NY.”</a:t>
            </a:r>
          </a:p>
          <a:p>
            <a:pPr marL="716654">
              <a:spcBef>
                <a:spcPts val="282"/>
              </a:spcBef>
            </a:pPr>
            <a:r>
              <a:rPr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X</a:t>
            </a:r>
            <a:r>
              <a:rPr lang="en-US"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      </a:t>
            </a:r>
            <a:r>
              <a:rPr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is</a:t>
            </a:r>
            <a:r>
              <a:rPr lang="en-US"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68" dirty="0">
                <a:solidFill>
                  <a:srgbClr val="FF8000"/>
                </a:solidFill>
                <a:latin typeface="+mj-lt"/>
                <a:cs typeface="DejaVu Sans"/>
              </a:rPr>
              <a:t>buried</a:t>
            </a:r>
            <a:r>
              <a:rPr lang="en-US" sz="1765" kern="0" spc="-168" dirty="0">
                <a:solidFill>
                  <a:srgbClr val="FF8000"/>
                </a:solidFill>
                <a:latin typeface="+mj-lt"/>
                <a:cs typeface="DejaVu Sans"/>
              </a:rPr>
              <a:t>     </a:t>
            </a:r>
            <a:r>
              <a:rPr sz="1765" kern="0" spc="-168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41" dirty="0">
                <a:solidFill>
                  <a:srgbClr val="FF8000"/>
                </a:solidFill>
                <a:latin typeface="+mj-lt"/>
                <a:cs typeface="DejaVu Sans"/>
              </a:rPr>
              <a:t>in</a:t>
            </a:r>
            <a:r>
              <a:rPr lang="en-US" sz="1765" kern="0" spc="-141" dirty="0">
                <a:solidFill>
                  <a:srgbClr val="FF8000"/>
                </a:solidFill>
                <a:latin typeface="+mj-lt"/>
                <a:cs typeface="DejaVu Sans"/>
              </a:rPr>
              <a:t>  </a:t>
            </a:r>
            <a:r>
              <a:rPr sz="1765" kern="0" spc="-300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Y</a:t>
            </a:r>
            <a:endParaRPr sz="1765" kern="0" dirty="0">
              <a:latin typeface="+mj-lt"/>
              <a:cs typeface="DejaVu Sans"/>
            </a:endParaRPr>
          </a:p>
          <a:p>
            <a:pPr marL="414640">
              <a:spcBef>
                <a:spcPts val="441"/>
              </a:spcBef>
            </a:pPr>
            <a:r>
              <a:rPr dirty="0"/>
              <a:t>“The grave of Mark Twain is in Elmira”</a:t>
            </a:r>
          </a:p>
          <a:p>
            <a:pPr marL="716654">
              <a:spcBef>
                <a:spcPts val="441"/>
              </a:spcBef>
            </a:pPr>
            <a:r>
              <a:rPr sz="1765" kern="0" spc="-207" dirty="0">
                <a:solidFill>
                  <a:srgbClr val="FF8000"/>
                </a:solidFill>
                <a:latin typeface="+mj-lt"/>
                <a:cs typeface="DejaVu Sans"/>
              </a:rPr>
              <a:t>The</a:t>
            </a:r>
            <a:r>
              <a:rPr lang="en-US" sz="1765" kern="0" spc="-207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07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grave</a:t>
            </a:r>
            <a:r>
              <a:rPr lang="en-US"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19" dirty="0">
                <a:solidFill>
                  <a:srgbClr val="FF8000"/>
                </a:solidFill>
                <a:latin typeface="+mj-lt"/>
                <a:cs typeface="DejaVu Sans"/>
              </a:rPr>
              <a:t>of </a:t>
            </a:r>
            <a:r>
              <a:rPr lang="en-US" sz="1765" kern="0" spc="-119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X</a:t>
            </a:r>
            <a:r>
              <a:rPr lang="en-US"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    </a:t>
            </a:r>
            <a:r>
              <a:rPr sz="1765" kern="0" spc="-296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is</a:t>
            </a:r>
            <a:r>
              <a:rPr lang="en-US"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 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41" dirty="0">
                <a:solidFill>
                  <a:srgbClr val="FF8000"/>
                </a:solidFill>
                <a:latin typeface="+mj-lt"/>
                <a:cs typeface="DejaVu Sans"/>
              </a:rPr>
              <a:t>in</a:t>
            </a:r>
            <a:r>
              <a:rPr lang="en-US" sz="1765" kern="0" spc="-141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51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Y</a:t>
            </a:r>
            <a:endParaRPr sz="1765" kern="0" dirty="0">
              <a:latin typeface="+mj-lt"/>
              <a:cs typeface="DejaVu Sans"/>
            </a:endParaRPr>
          </a:p>
          <a:p>
            <a:pPr marL="716654" marR="1155948" indent="-302575">
              <a:lnSpc>
                <a:spcPts val="2559"/>
              </a:lnSpc>
              <a:spcBef>
                <a:spcPts val="71"/>
              </a:spcBef>
            </a:pPr>
            <a:r>
              <a:rPr dirty="0"/>
              <a:t>“Elmira is Mark Twain’s </a:t>
            </a:r>
            <a:r>
              <a:rPr lang="en-US" dirty="0"/>
              <a:t>fi</a:t>
            </a:r>
            <a:r>
              <a:rPr dirty="0"/>
              <a:t>nal resting place”  </a:t>
            </a:r>
            <a:endParaRPr lang="en-US" dirty="0"/>
          </a:p>
          <a:p>
            <a:pPr marL="716654" marR="1155948" indent="-302575">
              <a:lnSpc>
                <a:spcPts val="2559"/>
              </a:lnSpc>
              <a:spcBef>
                <a:spcPts val="71"/>
              </a:spcBef>
            </a:pP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Y </a:t>
            </a:r>
            <a:r>
              <a:rPr lang="en-US"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 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is</a:t>
            </a:r>
            <a:r>
              <a:rPr lang="en-US"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  </a:t>
            </a:r>
            <a:r>
              <a:rPr sz="1765" kern="0" spc="-159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X</a:t>
            </a:r>
            <a:r>
              <a:rPr lang="en-US"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’</a:t>
            </a:r>
            <a:r>
              <a:rPr lang="en-US"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s </a:t>
            </a:r>
            <a:r>
              <a:rPr lang="en-US" sz="1765" kern="0" spc="-221" dirty="0">
                <a:solidFill>
                  <a:srgbClr val="FF8000"/>
                </a:solidFill>
                <a:latin typeface="+mj-lt"/>
                <a:cs typeface="DejaVu Sans"/>
              </a:rPr>
              <a:t>   </a:t>
            </a:r>
            <a:r>
              <a:rPr lang="en-US" sz="1765" kern="0" spc="-176" dirty="0">
                <a:solidFill>
                  <a:srgbClr val="FF8000"/>
                </a:solidFill>
                <a:latin typeface="+mj-lt"/>
                <a:cs typeface="DejaVu Sans"/>
              </a:rPr>
              <a:t>fi</a:t>
            </a:r>
            <a:r>
              <a:rPr sz="1765" kern="0" spc="-176" dirty="0">
                <a:solidFill>
                  <a:srgbClr val="FF8000"/>
                </a:solidFill>
                <a:latin typeface="+mj-lt"/>
                <a:cs typeface="DejaVu Sans"/>
              </a:rPr>
              <a:t>nal</a:t>
            </a:r>
            <a:r>
              <a:rPr lang="en-US" sz="1765" kern="0" spc="-176" dirty="0">
                <a:solidFill>
                  <a:srgbClr val="FF8000"/>
                </a:solidFill>
                <a:latin typeface="+mj-lt"/>
                <a:cs typeface="DejaVu Sans"/>
              </a:rPr>
              <a:t>   </a:t>
            </a:r>
            <a:r>
              <a:rPr sz="1765" kern="0" spc="-176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80" dirty="0">
                <a:solidFill>
                  <a:srgbClr val="FF8000"/>
                </a:solidFill>
                <a:latin typeface="+mj-lt"/>
                <a:cs typeface="DejaVu Sans"/>
              </a:rPr>
              <a:t>resting</a:t>
            </a:r>
            <a:r>
              <a:rPr lang="en-US" sz="1765" kern="0" spc="-180" dirty="0">
                <a:solidFill>
                  <a:srgbClr val="FF8000"/>
                </a:solidFill>
                <a:latin typeface="+mj-lt"/>
                <a:cs typeface="DejaVu Sans"/>
              </a:rPr>
              <a:t>  </a:t>
            </a:r>
            <a:r>
              <a:rPr sz="1765" kern="0" spc="-44" dirty="0">
                <a:solidFill>
                  <a:srgbClr val="FF8000"/>
                </a:solidFill>
                <a:latin typeface="+mj-lt"/>
                <a:cs typeface="DejaVu Sans"/>
              </a:rPr>
              <a:t> </a:t>
            </a:r>
            <a:r>
              <a:rPr sz="1765" kern="0" spc="-180" dirty="0">
                <a:solidFill>
                  <a:srgbClr val="FF8000"/>
                </a:solidFill>
                <a:latin typeface="+mj-lt"/>
                <a:cs typeface="DejaVu Sans"/>
              </a:rPr>
              <a:t>place.</a:t>
            </a:r>
            <a:endParaRPr sz="1765" kern="0" dirty="0">
              <a:latin typeface="+mj-lt"/>
              <a:cs typeface="DejaVu Sans"/>
            </a:endParaRPr>
          </a:p>
          <a:p>
            <a:pPr marL="313781" indent="-302575">
              <a:spcBef>
                <a:spcPts val="366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Use those patterns to grep for new tuples</a:t>
            </a:r>
          </a:p>
          <a:p>
            <a:pPr marL="313781" indent="-302575">
              <a:spcBef>
                <a:spcPts val="459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Iterate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11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52763" r="42476" b="557"/>
          <a:stretch/>
        </p:blipFill>
        <p:spPr>
          <a:xfrm>
            <a:off x="5991012" y="3814915"/>
            <a:ext cx="3152988" cy="173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312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1" r="19210"/>
          <a:stretch/>
        </p:blipFill>
        <p:spPr>
          <a:xfrm>
            <a:off x="168443" y="1258529"/>
            <a:ext cx="7387389" cy="3898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667" y="2294580"/>
            <a:ext cx="2787817" cy="669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708" y="1208730"/>
            <a:ext cx="280035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121" y="4613105"/>
            <a:ext cx="4138112" cy="5440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39</a:t>
            </a:fld>
            <a:endParaRPr lang="en-US"/>
          </a:p>
        </p:txBody>
      </p:sp>
      <p:sp>
        <p:nvSpPr>
          <p:cNvPr id="7" name="object 5"/>
          <p:cNvSpPr txBox="1">
            <a:spLocks/>
          </p:cNvSpPr>
          <p:nvPr/>
        </p:nvSpPr>
        <p:spPr>
          <a:xfrm>
            <a:off x="887831" y="714482"/>
            <a:ext cx="650049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pc="-128" dirty="0"/>
              <a:t>Example: Pattern iteration</a:t>
            </a:r>
          </a:p>
        </p:txBody>
      </p:sp>
    </p:spTree>
    <p:extLst>
      <p:ext uri="{BB962C8B-B14F-4D97-AF65-F5344CB8AC3E}">
        <p14:creationId xmlns:p14="http://schemas.microsoft.com/office/powerpoint/2010/main" val="173058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4"/>
            <a:ext cx="8917578" cy="66881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43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26882"/>
          <a:stretch/>
        </p:blipFill>
        <p:spPr>
          <a:xfrm>
            <a:off x="0" y="1828800"/>
            <a:ext cx="6685935" cy="4090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40</a:t>
            </a:fld>
            <a:endParaRPr lang="en-US"/>
          </a:p>
        </p:txBody>
      </p:sp>
      <p:sp>
        <p:nvSpPr>
          <p:cNvPr id="4" name="object 5"/>
          <p:cNvSpPr txBox="1">
            <a:spLocks/>
          </p:cNvSpPr>
          <p:nvPr/>
        </p:nvSpPr>
        <p:spPr>
          <a:xfrm>
            <a:off x="962186" y="1143930"/>
            <a:ext cx="6500497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pc="-128" dirty="0"/>
              <a:t>Task: Pattern iteration</a:t>
            </a:r>
          </a:p>
        </p:txBody>
      </p:sp>
    </p:spTree>
    <p:extLst>
      <p:ext uri="{BB962C8B-B14F-4D97-AF65-F5344CB8AC3E}">
        <p14:creationId xmlns:p14="http://schemas.microsoft.com/office/powerpoint/2010/main" val="1004667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4907" y="481315"/>
            <a:ext cx="7863663" cy="78075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z="3000" dirty="0"/>
              <a:t>DIPRE</a:t>
            </a:r>
            <a:r>
              <a:rPr sz="3000" dirty="0"/>
              <a:t>: Extract</a:t>
            </a:r>
            <a:r>
              <a:rPr lang="en-US" sz="3000" dirty="0"/>
              <a:t>ing</a:t>
            </a:r>
            <a:r>
              <a:rPr sz="3000" dirty="0"/>
              <a:t> &lt;author,book&gt; pairs</a:t>
            </a:r>
            <a:br>
              <a:rPr lang="en-US" sz="3000" dirty="0"/>
            </a:br>
            <a:r>
              <a:rPr lang="en-US" sz="2000" dirty="0"/>
              <a:t> (=Dual iterative pattern relation extraction)</a:t>
            </a:r>
            <a:endParaRPr sz="3000" dirty="0"/>
          </a:p>
        </p:txBody>
      </p:sp>
      <p:sp>
        <p:nvSpPr>
          <p:cNvPr id="6" name="object 6"/>
          <p:cNvSpPr txBox="1"/>
          <p:nvPr/>
        </p:nvSpPr>
        <p:spPr>
          <a:xfrm>
            <a:off x="1145241" y="2112510"/>
            <a:ext cx="7563329" cy="419406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Start with 5 seeds:</a:t>
            </a:r>
          </a:p>
          <a:p>
            <a:pPr>
              <a:lnSpc>
                <a:spcPct val="100000"/>
              </a:lnSpc>
              <a:buClr>
                <a:srgbClr val="CC0000"/>
              </a:buClr>
              <a:buFont typeface="Times New Roman"/>
              <a:buChar char="•"/>
            </a:pPr>
            <a:endParaRPr sz="2118" dirty="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  <a:buClr>
                <a:srgbClr val="CC0000"/>
              </a:buClr>
              <a:buFont typeface="Times New Roman"/>
              <a:buChar char="•"/>
            </a:pPr>
            <a:endParaRPr lang="en-US" sz="2382" dirty="0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  <a:buClr>
                <a:srgbClr val="CC0000"/>
              </a:buClr>
              <a:buFont typeface="Times New Roman"/>
              <a:buChar char="•"/>
            </a:pPr>
            <a:endParaRPr sz="2382" dirty="0">
              <a:latin typeface="Times New Roman"/>
              <a:cs typeface="Times New Roman"/>
            </a:endParaRPr>
          </a:p>
          <a:p>
            <a:pPr marL="313781" indent="-302575"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Find Instances:</a:t>
            </a:r>
          </a:p>
          <a:p>
            <a:pPr marL="313781" indent="-302575">
              <a:spcBef>
                <a:spcPts val="37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endParaRPr lang="en-US" dirty="0"/>
          </a:p>
          <a:p>
            <a:pPr marL="313781" indent="-302575">
              <a:spcBef>
                <a:spcPts val="37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endParaRPr lang="en-US" dirty="0"/>
          </a:p>
          <a:p>
            <a:pPr marL="313781" indent="-302575">
              <a:spcBef>
                <a:spcPts val="37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endParaRPr lang="en-US" dirty="0"/>
          </a:p>
          <a:p>
            <a:pPr marL="313781" indent="-302575">
              <a:spcBef>
                <a:spcPts val="37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endParaRPr lang="en-US" dirty="0"/>
          </a:p>
          <a:p>
            <a:pPr marL="313781" indent="-302575">
              <a:spcBef>
                <a:spcPts val="37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Extract patterns (group by middle, </a:t>
            </a:r>
            <a:br>
              <a:rPr lang="en-US" dirty="0"/>
            </a:br>
            <a:r>
              <a:rPr dirty="0"/>
              <a:t>take longest common pre</a:t>
            </a:r>
            <a:r>
              <a:rPr lang="en-US" dirty="0"/>
              <a:t>fi</a:t>
            </a:r>
            <a:r>
              <a:rPr dirty="0"/>
              <a:t>x/su</a:t>
            </a:r>
            <a:r>
              <a:rPr lang="en-US" dirty="0"/>
              <a:t>ffi</a:t>
            </a:r>
            <a:r>
              <a:rPr dirty="0"/>
              <a:t>x)</a:t>
            </a:r>
          </a:p>
          <a:p>
            <a:pPr marL="414640">
              <a:spcBef>
                <a:spcPts val="375"/>
              </a:spcBef>
              <a:tabLst>
                <a:tab pos="1893895" algn="l"/>
                <a:tab pos="3507628" algn="l"/>
                <a:tab pos="5525355" algn="l"/>
              </a:tabLst>
            </a:pPr>
            <a:r>
              <a:rPr sz="1765" spc="-4" dirty="0">
                <a:solidFill>
                  <a:srgbClr val="0000FF"/>
                </a:solidFill>
                <a:latin typeface="Courier New"/>
                <a:cs typeface="Courier New"/>
              </a:rPr>
              <a:t>?x </a:t>
            </a:r>
            <a:r>
              <a:rPr sz="1765" dirty="0">
                <a:latin typeface="Courier New"/>
                <a:cs typeface="Courier New"/>
              </a:rPr>
              <a:t>,</a:t>
            </a:r>
            <a:r>
              <a:rPr sz="1765" spc="4" dirty="0">
                <a:latin typeface="Courier New"/>
                <a:cs typeface="Courier New"/>
              </a:rPr>
              <a:t> </a:t>
            </a:r>
            <a:r>
              <a:rPr sz="1765" spc="-4" dirty="0">
                <a:latin typeface="Courier New"/>
                <a:cs typeface="Courier New"/>
              </a:rPr>
              <a:t>by</a:t>
            </a:r>
            <a:r>
              <a:rPr sz="1765" dirty="0">
                <a:latin typeface="Courier New"/>
                <a:cs typeface="Courier New"/>
              </a:rPr>
              <a:t> </a:t>
            </a: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?y	</a:t>
            </a:r>
            <a:r>
              <a:rPr sz="1765" b="1" dirty="0">
                <a:latin typeface="Courier New"/>
                <a:cs typeface="Courier New"/>
              </a:rPr>
              <a:t>,	</a:t>
            </a:r>
            <a:r>
              <a:rPr sz="1765" spc="-4" dirty="0">
                <a:solidFill>
                  <a:srgbClr val="0000FF"/>
                </a:solidFill>
                <a:latin typeface="Courier New"/>
                <a:cs typeface="Courier New"/>
              </a:rPr>
              <a:t>?x </a:t>
            </a:r>
            <a:r>
              <a:rPr sz="1765" dirty="0">
                <a:latin typeface="Courier New"/>
                <a:cs typeface="Courier New"/>
              </a:rPr>
              <a:t>, </a:t>
            </a:r>
            <a:r>
              <a:rPr sz="1765" spc="-4" dirty="0">
                <a:latin typeface="Courier New"/>
                <a:cs typeface="Courier New"/>
              </a:rPr>
              <a:t>one</a:t>
            </a:r>
            <a:r>
              <a:rPr sz="1765" spc="4" dirty="0">
                <a:latin typeface="Courier New"/>
                <a:cs typeface="Courier New"/>
              </a:rPr>
              <a:t> </a:t>
            </a:r>
            <a:r>
              <a:rPr sz="1765" spc="-4" dirty="0">
                <a:latin typeface="Courier New"/>
                <a:cs typeface="Courier New"/>
              </a:rPr>
              <a:t>of</a:t>
            </a:r>
            <a:r>
              <a:rPr sz="1765" dirty="0">
                <a:latin typeface="Courier New"/>
                <a:cs typeface="Courier New"/>
              </a:rPr>
              <a:t> </a:t>
            </a:r>
            <a:r>
              <a:rPr sz="1765" dirty="0">
                <a:solidFill>
                  <a:srgbClr val="0000FF"/>
                </a:solidFill>
                <a:latin typeface="Courier New"/>
                <a:cs typeface="Courier New"/>
              </a:rPr>
              <a:t>?y	</a:t>
            </a:r>
            <a:r>
              <a:rPr sz="1765" spc="-4" dirty="0">
                <a:latin typeface="Courier New"/>
                <a:cs typeface="Courier New"/>
              </a:rPr>
              <a:t>‘s</a:t>
            </a:r>
            <a:endParaRPr sz="1765" dirty="0">
              <a:latin typeface="Courier New"/>
              <a:cs typeface="Courier New"/>
            </a:endParaRPr>
          </a:p>
          <a:p>
            <a:pPr marL="313781" indent="-302575">
              <a:spcBef>
                <a:spcPts val="441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Now iterate, </a:t>
            </a:r>
            <a:r>
              <a:rPr lang="en-US" dirty="0"/>
              <a:t>fi</a:t>
            </a:r>
            <a:r>
              <a:rPr dirty="0"/>
              <a:t>nding new seeds that match the pattern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557181" y="1604217"/>
            <a:ext cx="6409838" cy="18059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100" dirty="0"/>
              <a:t>Brin, Sergei. 1998. Extracting Patterns and Relations from the World Wide Web.</a:t>
            </a: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18256"/>
              </p:ext>
            </p:extLst>
          </p:nvPr>
        </p:nvGraphicFramePr>
        <p:xfrm>
          <a:off x="3754094" y="1986118"/>
          <a:ext cx="4644838" cy="16413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6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765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Author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51826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Book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51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765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Isaac Asimov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The Robots of Dawn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765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David Brin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Startide Rising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765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James Gleick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Chaos: Making a New Science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026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Charles Dickens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Great Expectations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765"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William Shakespeare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480"/>
                        </a:lnSpc>
                      </a:pPr>
                      <a:r>
                        <a:rPr dirty="0"/>
                        <a:t>The Comedy of Errors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5241" y="3723975"/>
            <a:ext cx="1000923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640" marR="2929373">
              <a:lnSpc>
                <a:spcPct val="119000"/>
              </a:lnSpc>
              <a:spcBef>
                <a:spcPts val="31"/>
              </a:spcBef>
            </a:pP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The  </a:t>
            </a:r>
            <a:r>
              <a:rPr lang="en-US" sz="1400" kern="0" spc="-168" dirty="0">
                <a:solidFill>
                  <a:srgbClr val="0000FF"/>
                </a:solidFill>
                <a:latin typeface="+mj-lt"/>
                <a:cs typeface="DejaVu Sans"/>
              </a:rPr>
              <a:t>Comedy   </a:t>
            </a:r>
            <a:r>
              <a:rPr lang="en-US" sz="1400" kern="0" spc="-84" dirty="0">
                <a:solidFill>
                  <a:srgbClr val="0000FF"/>
                </a:solidFill>
                <a:latin typeface="+mj-lt"/>
                <a:cs typeface="DejaVu Sans"/>
              </a:rPr>
              <a:t>of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Errors</a:t>
            </a:r>
            <a:r>
              <a:rPr lang="en-US" sz="1400" kern="0" spc="-110" dirty="0">
                <a:latin typeface="+mj-lt"/>
                <a:cs typeface="DejaVu Sans"/>
              </a:rPr>
              <a:t>,  </a:t>
            </a:r>
            <a:r>
              <a:rPr lang="en-US" sz="1400" kern="0" spc="-154" dirty="0">
                <a:latin typeface="+mj-lt"/>
                <a:cs typeface="DejaVu Sans"/>
              </a:rPr>
              <a:t>by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William  </a:t>
            </a: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Shakespeare</a:t>
            </a:r>
            <a:r>
              <a:rPr lang="en-US" sz="1400" kern="0" spc="-146" dirty="0">
                <a:latin typeface="+mj-lt"/>
                <a:cs typeface="DejaVu Sans"/>
              </a:rPr>
              <a:t>,   </a:t>
            </a:r>
            <a:r>
              <a:rPr lang="en-US" sz="1400" kern="0" spc="-154" dirty="0">
                <a:latin typeface="+mj-lt"/>
                <a:cs typeface="DejaVu Sans"/>
              </a:rPr>
              <a:t>was  </a:t>
            </a:r>
          </a:p>
          <a:p>
            <a:pPr marL="414640" marR="2929373">
              <a:lnSpc>
                <a:spcPct val="119000"/>
              </a:lnSpc>
              <a:spcBef>
                <a:spcPts val="31"/>
              </a:spcBef>
            </a:pP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The  </a:t>
            </a:r>
            <a:r>
              <a:rPr lang="en-US" sz="1400" kern="0" spc="-168" dirty="0">
                <a:solidFill>
                  <a:srgbClr val="0000FF"/>
                </a:solidFill>
                <a:latin typeface="+mj-lt"/>
                <a:cs typeface="DejaVu Sans"/>
              </a:rPr>
              <a:t>Comedy   </a:t>
            </a:r>
            <a:r>
              <a:rPr lang="en-US" sz="1400" kern="0" spc="-84" dirty="0">
                <a:solidFill>
                  <a:srgbClr val="0000FF"/>
                </a:solidFill>
                <a:latin typeface="+mj-lt"/>
                <a:cs typeface="DejaVu Sans"/>
              </a:rPr>
              <a:t>of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Errors</a:t>
            </a:r>
            <a:r>
              <a:rPr lang="en-US" sz="1400" kern="0" spc="-110" dirty="0">
                <a:latin typeface="+mj-lt"/>
                <a:cs typeface="DejaVu Sans"/>
              </a:rPr>
              <a:t>,  </a:t>
            </a:r>
            <a:r>
              <a:rPr lang="en-US" sz="1400" kern="0" spc="-154" dirty="0">
                <a:latin typeface="+mj-lt"/>
                <a:cs typeface="DejaVu Sans"/>
              </a:rPr>
              <a:t>by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William  </a:t>
            </a: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Shakespeare</a:t>
            </a:r>
            <a:r>
              <a:rPr lang="en-US" sz="1400" kern="0" spc="-146" dirty="0">
                <a:latin typeface="+mj-lt"/>
                <a:cs typeface="DejaVu Sans"/>
              </a:rPr>
              <a:t>, </a:t>
            </a:r>
            <a:r>
              <a:rPr lang="en-US" sz="1400" kern="0" spc="-251" dirty="0">
                <a:latin typeface="+mj-lt"/>
                <a:cs typeface="DejaVu Sans"/>
              </a:rPr>
              <a:t>  </a:t>
            </a:r>
            <a:r>
              <a:rPr lang="en-US" sz="1400" kern="0" spc="-110" dirty="0">
                <a:latin typeface="+mj-lt"/>
                <a:cs typeface="DejaVu Sans"/>
              </a:rPr>
              <a:t>is</a:t>
            </a:r>
            <a:endParaRPr lang="en-US" sz="1400" kern="0" dirty="0">
              <a:latin typeface="+mj-lt"/>
              <a:cs typeface="DejaVu Sans"/>
            </a:endParaRPr>
          </a:p>
          <a:p>
            <a:pPr marL="414640" marR="1818812">
              <a:lnSpc>
                <a:spcPts val="1853"/>
              </a:lnSpc>
              <a:spcBef>
                <a:spcPts val="35"/>
              </a:spcBef>
            </a:pP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The  </a:t>
            </a:r>
            <a:r>
              <a:rPr lang="en-US" sz="1400" kern="0" spc="-168" dirty="0">
                <a:solidFill>
                  <a:srgbClr val="0000FF"/>
                </a:solidFill>
                <a:latin typeface="+mj-lt"/>
                <a:cs typeface="DejaVu Sans"/>
              </a:rPr>
              <a:t>Comedy   </a:t>
            </a:r>
            <a:r>
              <a:rPr lang="en-US" sz="1400" kern="0" spc="-84" dirty="0">
                <a:solidFill>
                  <a:srgbClr val="0000FF"/>
                </a:solidFill>
                <a:latin typeface="+mj-lt"/>
                <a:cs typeface="DejaVu Sans"/>
              </a:rPr>
              <a:t>of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Errors</a:t>
            </a:r>
            <a:r>
              <a:rPr lang="en-US" sz="1400" kern="0" spc="-110" dirty="0">
                <a:latin typeface="+mj-lt"/>
                <a:cs typeface="DejaVu Sans"/>
              </a:rPr>
              <a:t>,  </a:t>
            </a:r>
            <a:r>
              <a:rPr lang="en-US" sz="1400" kern="0" spc="-128" dirty="0">
                <a:latin typeface="+mj-lt"/>
                <a:cs typeface="DejaVu Sans"/>
              </a:rPr>
              <a:t>one </a:t>
            </a:r>
            <a:r>
              <a:rPr lang="en-US" sz="1400" kern="0" spc="-84" dirty="0">
                <a:latin typeface="+mj-lt"/>
                <a:cs typeface="DejaVu Sans"/>
              </a:rPr>
              <a:t>of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William  </a:t>
            </a: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Shakespeare</a:t>
            </a:r>
            <a:r>
              <a:rPr lang="en-US" sz="1400" kern="0" spc="-146" dirty="0">
                <a:latin typeface="+mj-lt"/>
                <a:cs typeface="DejaVu Sans"/>
              </a:rPr>
              <a:t>'s  </a:t>
            </a:r>
            <a:r>
              <a:rPr lang="en-US" sz="1400" kern="0" spc="-115" dirty="0">
                <a:latin typeface="+mj-lt"/>
                <a:cs typeface="DejaVu Sans"/>
              </a:rPr>
              <a:t>earliest  </a:t>
            </a:r>
            <a:r>
              <a:rPr lang="en-US" sz="1400" kern="0" spc="-137" dirty="0">
                <a:latin typeface="+mj-lt"/>
                <a:cs typeface="DejaVu Sans"/>
              </a:rPr>
              <a:t>attempts  </a:t>
            </a:r>
          </a:p>
          <a:p>
            <a:pPr marL="414640" marR="1818812">
              <a:lnSpc>
                <a:spcPts val="1853"/>
              </a:lnSpc>
              <a:spcBef>
                <a:spcPts val="35"/>
              </a:spcBef>
            </a:pP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The  </a:t>
            </a:r>
            <a:r>
              <a:rPr lang="en-US" sz="1400" kern="0" spc="-168" dirty="0">
                <a:solidFill>
                  <a:srgbClr val="0000FF"/>
                </a:solidFill>
                <a:latin typeface="+mj-lt"/>
                <a:cs typeface="DejaVu Sans"/>
              </a:rPr>
              <a:t>Comedy   </a:t>
            </a:r>
            <a:r>
              <a:rPr lang="en-US" sz="1400" kern="0" spc="-84" dirty="0">
                <a:solidFill>
                  <a:srgbClr val="0000FF"/>
                </a:solidFill>
                <a:latin typeface="+mj-lt"/>
                <a:cs typeface="DejaVu Sans"/>
              </a:rPr>
              <a:t>of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Errors</a:t>
            </a:r>
            <a:r>
              <a:rPr lang="en-US" sz="1400" kern="0" spc="-110" dirty="0">
                <a:latin typeface="+mj-lt"/>
                <a:cs typeface="DejaVu Sans"/>
              </a:rPr>
              <a:t>,  </a:t>
            </a:r>
            <a:r>
              <a:rPr lang="en-US" sz="1400" kern="0" spc="-128" dirty="0">
                <a:latin typeface="+mj-lt"/>
                <a:cs typeface="DejaVu Sans"/>
              </a:rPr>
              <a:t>one </a:t>
            </a:r>
            <a:r>
              <a:rPr lang="en-US" sz="1400" kern="0" spc="-84" dirty="0">
                <a:latin typeface="+mj-lt"/>
                <a:cs typeface="DejaVu Sans"/>
              </a:rPr>
              <a:t>of   </a:t>
            </a:r>
            <a:r>
              <a:rPr lang="en-US" sz="1400" kern="0" spc="-110" dirty="0">
                <a:solidFill>
                  <a:srgbClr val="0000FF"/>
                </a:solidFill>
                <a:latin typeface="+mj-lt"/>
                <a:cs typeface="DejaVu Sans"/>
              </a:rPr>
              <a:t>William  </a:t>
            </a:r>
            <a:r>
              <a:rPr lang="en-US" sz="1400" kern="0" spc="-146" dirty="0">
                <a:solidFill>
                  <a:srgbClr val="0000FF"/>
                </a:solidFill>
                <a:latin typeface="+mj-lt"/>
                <a:cs typeface="DejaVu Sans"/>
              </a:rPr>
              <a:t>Shakespeare</a:t>
            </a:r>
            <a:r>
              <a:rPr lang="en-US" sz="1400" kern="0" spc="-146" dirty="0">
                <a:latin typeface="+mj-lt"/>
                <a:cs typeface="DejaVu Sans"/>
              </a:rPr>
              <a:t>'s </a:t>
            </a:r>
            <a:r>
              <a:rPr lang="en-US" sz="1400" kern="0" spc="-97" dirty="0">
                <a:latin typeface="+mj-lt"/>
                <a:cs typeface="DejaVu Sans"/>
              </a:rPr>
              <a:t> </a:t>
            </a:r>
            <a:r>
              <a:rPr lang="en-US" sz="1400" kern="0" spc="-141" dirty="0">
                <a:latin typeface="+mj-lt"/>
                <a:cs typeface="DejaVu Sans"/>
              </a:rPr>
              <a:t>most</a:t>
            </a:r>
            <a:endParaRPr lang="en-US" sz="1400" kern="0" dirty="0">
              <a:latin typeface="+mj-lt"/>
              <a:cs typeface="DejaVu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1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DIPRE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81652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5 seeds</a:t>
            </a:r>
          </a:p>
          <a:p>
            <a:endParaRPr lang="en-US" dirty="0"/>
          </a:p>
          <a:p>
            <a:r>
              <a:rPr lang="en-US" dirty="0"/>
              <a:t>199 occurrences</a:t>
            </a:r>
          </a:p>
          <a:p>
            <a:endParaRPr lang="en-US" dirty="0"/>
          </a:p>
          <a:p>
            <a:r>
              <a:rPr lang="en-US" dirty="0"/>
              <a:t>3 patterns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4047 pairs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3972 occurrences in first  5 million websites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25 patterns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9369 pairs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9938 occurrences in documents containing “book” term</a:t>
            </a:r>
          </a:p>
          <a:p>
            <a:endParaRPr lang="en-US" dirty="0"/>
          </a:p>
          <a:p>
            <a:r>
              <a:rPr lang="en-US" dirty="0"/>
              <a:t>346 patterns</a:t>
            </a:r>
          </a:p>
          <a:p>
            <a:endParaRPr lang="en-US" dirty="0"/>
          </a:p>
          <a:p>
            <a:r>
              <a:rPr lang="en-US" dirty="0"/>
              <a:t>15k pairs</a:t>
            </a:r>
          </a:p>
          <a:p>
            <a:pPr lvl="1"/>
            <a:r>
              <a:rPr lang="en-US" dirty="0"/>
              <a:t>Starting from 5!</a:t>
            </a:r>
          </a:p>
          <a:p>
            <a:pPr lvl="1"/>
            <a:r>
              <a:rPr lang="en-US" dirty="0"/>
              <a:t>Precision 95% (n=20..)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086" y="2468328"/>
            <a:ext cx="6155914" cy="88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8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3534" y="1072001"/>
            <a:ext cx="2534771" cy="527291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z="3353" spc="-146" dirty="0"/>
              <a:t>Snowball</a:t>
            </a:r>
            <a:endParaRPr sz="3353" dirty="0"/>
          </a:p>
        </p:txBody>
      </p:sp>
      <p:sp>
        <p:nvSpPr>
          <p:cNvPr id="6" name="object 6"/>
          <p:cNvSpPr txBox="1"/>
          <p:nvPr/>
        </p:nvSpPr>
        <p:spPr>
          <a:xfrm>
            <a:off x="943533" y="2246981"/>
            <a:ext cx="3992533" cy="28831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13781" indent="-302575">
              <a:spcBef>
                <a:spcPts val="8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Similar iterative algorithm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5801" y="3286099"/>
            <a:ext cx="7329206" cy="1355967"/>
          </a:xfrm>
          <a:prstGeom prst="rect">
            <a:avLst/>
          </a:prstGeom>
        </p:spPr>
        <p:txBody>
          <a:bodyPr vert="horz" wrap="square" lIns="0" tIns="116541" rIns="0" bIns="0" rtlCol="0">
            <a:spAutoFit/>
          </a:bodyPr>
          <a:lstStyle/>
          <a:p>
            <a:pPr marL="313781" indent="-302575">
              <a:spcBef>
                <a:spcPts val="91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Group instances w/similar pre</a:t>
            </a:r>
            <a:r>
              <a:rPr lang="en-US" dirty="0"/>
              <a:t>fi</a:t>
            </a:r>
            <a:r>
              <a:rPr dirty="0"/>
              <a:t>x, middle, su</a:t>
            </a:r>
            <a:r>
              <a:rPr lang="en-US" dirty="0"/>
              <a:t>ffi</a:t>
            </a:r>
            <a:r>
              <a:rPr dirty="0"/>
              <a:t>x, extract patterns</a:t>
            </a:r>
          </a:p>
          <a:p>
            <a:pPr marL="616356" lvl="1" indent="-201717">
              <a:spcBef>
                <a:spcPts val="693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dirty="0"/>
              <a:t>But require that X and Y be named entities</a:t>
            </a:r>
          </a:p>
          <a:p>
            <a:pPr marL="616356" lvl="1" indent="-201717">
              <a:spcBef>
                <a:spcPts val="441"/>
              </a:spcBef>
              <a:buFont typeface="Times New Roman"/>
              <a:buChar char="•"/>
              <a:tabLst>
                <a:tab pos="615796" algn="l"/>
                <a:tab pos="616356" algn="l"/>
              </a:tabLst>
            </a:pPr>
            <a:r>
              <a:rPr dirty="0"/>
              <a:t>And compute a con</a:t>
            </a:r>
            <a:r>
              <a:rPr lang="en-US" dirty="0"/>
              <a:t>fi</a:t>
            </a:r>
            <a:r>
              <a:rPr dirty="0"/>
              <a:t>dence for each pattern</a:t>
            </a:r>
            <a:endParaRPr sz="1765" dirty="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4956" y="5179123"/>
            <a:ext cx="1697691" cy="312347"/>
          </a:xfrm>
          <a:prstGeom prst="rect">
            <a:avLst/>
          </a:prstGeom>
          <a:solidFill>
            <a:srgbClr val="FFD8A9"/>
          </a:solidFill>
          <a:ln w="12699">
            <a:solidFill>
              <a:srgbClr val="000000"/>
            </a:solidFill>
          </a:ln>
        </p:spPr>
        <p:txBody>
          <a:bodyPr vert="horz" wrap="square" lIns="0" tIns="40340" rIns="0" bIns="0" rtlCol="0">
            <a:spAutoFit/>
          </a:bodyPr>
          <a:lstStyle/>
          <a:p>
            <a:pPr marL="80687">
              <a:spcBef>
                <a:spcPts val="317"/>
              </a:spcBef>
            </a:pPr>
            <a:r>
              <a:rPr sz="1765" spc="-4" dirty="0">
                <a:latin typeface="Courier New"/>
                <a:cs typeface="Courier New"/>
              </a:rPr>
              <a:t>{in,</a:t>
            </a:r>
            <a:r>
              <a:rPr sz="1765" spc="-49" dirty="0">
                <a:latin typeface="Courier New"/>
                <a:cs typeface="Courier New"/>
              </a:rPr>
              <a:t> </a:t>
            </a:r>
            <a:r>
              <a:rPr sz="1765" dirty="0">
                <a:latin typeface="Courier New"/>
                <a:cs typeface="Courier New"/>
              </a:rPr>
              <a:t>based}</a:t>
            </a:r>
            <a:endParaRPr sz="1765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79359" y="5188469"/>
            <a:ext cx="1606924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spc="-13" dirty="0">
                <a:solidFill>
                  <a:srgbClr val="FF0000"/>
                </a:solidFill>
                <a:latin typeface="Tahoma"/>
                <a:cs typeface="Tahoma"/>
              </a:rPr>
              <a:t>ORGANIZATION</a:t>
            </a:r>
            <a:endParaRPr sz="1765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8020" y="5188469"/>
            <a:ext cx="1069601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765" spc="-22" dirty="0">
                <a:solidFill>
                  <a:srgbClr val="0000FF"/>
                </a:solidFill>
                <a:latin typeface="Tahoma"/>
                <a:cs typeface="Tahoma"/>
              </a:rPr>
              <a:t>L</a:t>
            </a:r>
            <a:r>
              <a:rPr sz="1765" spc="-4" dirty="0">
                <a:solidFill>
                  <a:srgbClr val="0000FF"/>
                </a:solidFill>
                <a:latin typeface="Tahoma"/>
                <a:cs typeface="Tahoma"/>
              </a:rPr>
              <a:t>OC</a:t>
            </a:r>
            <a:r>
              <a:rPr sz="1765" spc="-106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765" spc="-4" dirty="0">
                <a:solidFill>
                  <a:srgbClr val="0000FF"/>
                </a:solidFill>
                <a:latin typeface="Tahoma"/>
                <a:cs typeface="Tahoma"/>
              </a:rPr>
              <a:t>TI</a:t>
            </a:r>
            <a:r>
              <a:rPr sz="1765" spc="-9" dirty="0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sz="1765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endParaRPr sz="1765">
              <a:latin typeface="Tahoma"/>
              <a:cs typeface="Tahoma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725590"/>
              </p:ext>
            </p:extLst>
          </p:nvPr>
        </p:nvGraphicFramePr>
        <p:xfrm>
          <a:off x="5042647" y="2127271"/>
          <a:ext cx="3765177" cy="1136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7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0841"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Organization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51826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>
                          <a:solidFill>
                            <a:schemeClr val="bg1"/>
                          </a:solidFill>
                        </a:rPr>
                        <a:t>Location of Headquarters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B518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841"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Microso</a:t>
                      </a:r>
                      <a:r>
                        <a:rPr lang="en-US" dirty="0"/>
                        <a:t>ft</a:t>
                      </a:r>
                      <a:endParaRPr dirty="0"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Redmond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5397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41"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Exxon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Irving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3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841"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IBM</a:t>
                      </a:r>
                      <a:endParaRPr/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1800"/>
                        </a:lnSpc>
                      </a:pPr>
                      <a:r>
                        <a:rPr dirty="0"/>
                        <a:t>Armonk</a:t>
                      </a: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6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855945" y="1241541"/>
            <a:ext cx="4951879" cy="383965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4483">
              <a:lnSpc>
                <a:spcPts val="1412"/>
              </a:lnSpc>
              <a:spcBef>
                <a:spcPts val="193"/>
              </a:spcBef>
            </a:pPr>
            <a:r>
              <a:rPr sz="1200" dirty="0"/>
              <a:t>E. Agichtein and L. Gravano 2000. Snowball: Extracting Relations  from Large Plain-Text Collections. ICDL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84829" y="4685930"/>
            <a:ext cx="6297146" cy="28292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  <a:tabLst>
                <a:tab pos="1876525" algn="l"/>
                <a:tab pos="5238469" algn="l"/>
              </a:tabLst>
            </a:pPr>
            <a:r>
              <a:rPr sz="1765" spc="-4" dirty="0">
                <a:solidFill>
                  <a:srgbClr val="FF0000"/>
                </a:solidFill>
                <a:latin typeface="Tahoma"/>
                <a:cs typeface="Tahoma"/>
              </a:rPr>
              <a:t>OR</a:t>
            </a:r>
            <a:r>
              <a:rPr sz="1765" dirty="0">
                <a:solidFill>
                  <a:srgbClr val="FF0000"/>
                </a:solidFill>
                <a:latin typeface="Tahoma"/>
                <a:cs typeface="Tahoma"/>
              </a:rPr>
              <a:t>G</a:t>
            </a:r>
            <a:r>
              <a:rPr sz="1765" spc="-4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765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sz="1765" spc="-4" dirty="0">
                <a:solidFill>
                  <a:srgbClr val="FF0000"/>
                </a:solidFill>
                <a:latin typeface="Tahoma"/>
                <a:cs typeface="Tahoma"/>
              </a:rPr>
              <a:t>I</a:t>
            </a:r>
            <a:r>
              <a:rPr sz="1765" dirty="0">
                <a:solidFill>
                  <a:srgbClr val="FF0000"/>
                </a:solidFill>
                <a:latin typeface="Tahoma"/>
                <a:cs typeface="Tahoma"/>
              </a:rPr>
              <a:t>Z</a:t>
            </a:r>
            <a:r>
              <a:rPr sz="1765" spc="-106" dirty="0">
                <a:solidFill>
                  <a:srgbClr val="FF0000"/>
                </a:solidFill>
                <a:latin typeface="Tahoma"/>
                <a:cs typeface="Tahoma"/>
              </a:rPr>
              <a:t>A</a:t>
            </a:r>
            <a:r>
              <a:rPr sz="1765" spc="-4" dirty="0">
                <a:solidFill>
                  <a:srgbClr val="FF0000"/>
                </a:solidFill>
                <a:latin typeface="Tahoma"/>
                <a:cs typeface="Tahoma"/>
              </a:rPr>
              <a:t>TI</a:t>
            </a:r>
            <a:r>
              <a:rPr sz="1765" spc="-9" dirty="0">
                <a:solidFill>
                  <a:srgbClr val="FF0000"/>
                </a:solidFill>
                <a:latin typeface="Tahoma"/>
                <a:cs typeface="Tahoma"/>
              </a:rPr>
              <a:t>O</a:t>
            </a:r>
            <a:r>
              <a:rPr sz="1765" dirty="0">
                <a:solidFill>
                  <a:srgbClr val="FF0000"/>
                </a:solidFill>
                <a:latin typeface="Tahoma"/>
                <a:cs typeface="Tahoma"/>
              </a:rPr>
              <a:t>N	</a:t>
            </a:r>
            <a:r>
              <a:rPr sz="1765" spc="-4" dirty="0">
                <a:latin typeface="Courier New"/>
                <a:cs typeface="Courier New"/>
              </a:rPr>
              <a:t>{’s</a:t>
            </a:r>
            <a:r>
              <a:rPr sz="1765" dirty="0">
                <a:latin typeface="Courier New"/>
                <a:cs typeface="Courier New"/>
              </a:rPr>
              <a:t>,</a:t>
            </a:r>
            <a:r>
              <a:rPr sz="1765" spc="-4" dirty="0">
                <a:latin typeface="Courier New"/>
                <a:cs typeface="Courier New"/>
              </a:rPr>
              <a:t> in</a:t>
            </a:r>
            <a:r>
              <a:rPr sz="1765" dirty="0">
                <a:latin typeface="Courier New"/>
                <a:cs typeface="Courier New"/>
              </a:rPr>
              <a:t>,</a:t>
            </a:r>
            <a:r>
              <a:rPr sz="1765" spc="-4" dirty="0">
                <a:latin typeface="Courier New"/>
                <a:cs typeface="Courier New"/>
              </a:rPr>
              <a:t> </a:t>
            </a:r>
            <a:r>
              <a:rPr sz="1765" dirty="0">
                <a:latin typeface="Courier New"/>
                <a:cs typeface="Courier New"/>
              </a:rPr>
              <a:t>headquarters}	</a:t>
            </a:r>
            <a:r>
              <a:rPr sz="1765" spc="-22" dirty="0">
                <a:solidFill>
                  <a:srgbClr val="0000FF"/>
                </a:solidFill>
                <a:latin typeface="Tahoma"/>
                <a:cs typeface="Tahoma"/>
              </a:rPr>
              <a:t>L</a:t>
            </a:r>
            <a:r>
              <a:rPr sz="1765" spc="-4" dirty="0">
                <a:solidFill>
                  <a:srgbClr val="0000FF"/>
                </a:solidFill>
                <a:latin typeface="Tahoma"/>
                <a:cs typeface="Tahoma"/>
              </a:rPr>
              <a:t>OC</a:t>
            </a:r>
            <a:r>
              <a:rPr sz="1765" spc="-106" dirty="0">
                <a:solidFill>
                  <a:srgbClr val="0000FF"/>
                </a:solidFill>
                <a:latin typeface="Tahoma"/>
                <a:cs typeface="Tahoma"/>
              </a:rPr>
              <a:t>A</a:t>
            </a:r>
            <a:r>
              <a:rPr sz="1765" spc="-4" dirty="0">
                <a:solidFill>
                  <a:srgbClr val="0000FF"/>
                </a:solidFill>
                <a:latin typeface="Tahoma"/>
                <a:cs typeface="Tahoma"/>
              </a:rPr>
              <a:t>TI</a:t>
            </a:r>
            <a:r>
              <a:rPr sz="1765" spc="-9" dirty="0">
                <a:solidFill>
                  <a:srgbClr val="0000FF"/>
                </a:solidFill>
                <a:latin typeface="Tahoma"/>
                <a:cs typeface="Tahoma"/>
              </a:rPr>
              <a:t>O</a:t>
            </a:r>
            <a:r>
              <a:rPr sz="1765" dirty="0">
                <a:solidFill>
                  <a:srgbClr val="0000FF"/>
                </a:solidFill>
                <a:latin typeface="Tahoma"/>
                <a:cs typeface="Tahoma"/>
              </a:rPr>
              <a:t>N</a:t>
            </a:r>
            <a:endParaRPr sz="1765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9516" y="4515601"/>
            <a:ext cx="688503" cy="966411"/>
          </a:xfrm>
          <a:prstGeom prst="rect">
            <a:avLst/>
          </a:prstGeom>
        </p:spPr>
        <p:txBody>
          <a:bodyPr vert="horz" wrap="square" lIns="0" tIns="159124" rIns="0" bIns="0" rtlCol="0">
            <a:spAutoFit/>
          </a:bodyPr>
          <a:lstStyle/>
          <a:p>
            <a:pPr marL="43705">
              <a:spcBef>
                <a:spcPts val="1253"/>
              </a:spcBef>
            </a:pPr>
            <a:r>
              <a:rPr sz="2118" spc="-212" dirty="0">
                <a:latin typeface="DejaVu Sans"/>
                <a:cs typeface="DejaVu Sans"/>
              </a:rPr>
              <a:t>.6</a:t>
            </a:r>
            <a:r>
              <a:rPr sz="2118" spc="-278" dirty="0">
                <a:latin typeface="DejaVu Sans"/>
                <a:cs typeface="DejaVu Sans"/>
              </a:rPr>
              <a:t>9</a:t>
            </a:r>
            <a:endParaRPr sz="2118" dirty="0">
              <a:latin typeface="DejaVu Sans"/>
              <a:cs typeface="DejaVu Sans"/>
            </a:endParaRPr>
          </a:p>
          <a:p>
            <a:pPr marL="11206">
              <a:spcBef>
                <a:spcPts val="1165"/>
              </a:spcBef>
            </a:pPr>
            <a:r>
              <a:rPr sz="2118" spc="-234" dirty="0">
                <a:latin typeface="DejaVu Sans"/>
                <a:cs typeface="DejaVu Sans"/>
              </a:rPr>
              <a:t>.75</a:t>
            </a:r>
            <a:endParaRPr sz="2118" dirty="0">
              <a:latin typeface="DejaVu Sans"/>
              <a:cs typeface="DejaVu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92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8" b="8440"/>
          <a:stretch/>
        </p:blipFill>
        <p:spPr>
          <a:xfrm>
            <a:off x="508334" y="937461"/>
            <a:ext cx="7143750" cy="47093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7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>
                <a:solidFill>
                  <a:srgbClr val="0000FF"/>
                </a:solidFill>
              </a:rPr>
              <a:t>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891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299" y="1153027"/>
            <a:ext cx="5807530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24" dirty="0"/>
              <a:t>Distant</a:t>
            </a:r>
            <a:r>
              <a:rPr spc="-238" dirty="0"/>
              <a:t> </a:t>
            </a:r>
            <a:r>
              <a:rPr spc="-150" dirty="0"/>
              <a:t>Supervision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628407"/>
            <a:ext cx="6655174" cy="2024461"/>
          </a:xfrm>
          <a:prstGeom prst="rect">
            <a:avLst/>
          </a:prstGeom>
        </p:spPr>
        <p:txBody>
          <a:bodyPr vert="horz" wrap="square" lIns="0" tIns="79562" rIns="0" bIns="0" rtlCol="0">
            <a:spAutoFit/>
          </a:bodyPr>
          <a:lstStyle/>
          <a:p>
            <a:pPr marL="313781" indent="-302575">
              <a:spcBef>
                <a:spcPts val="627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Combine bootstrapping with supervised learning</a:t>
            </a:r>
          </a:p>
          <a:p>
            <a:pPr marL="616356" lvl="1" indent="-201717">
              <a:spcBef>
                <a:spcPts val="543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Instead of 5 seeds,</a:t>
            </a:r>
          </a:p>
          <a:p>
            <a:pPr marL="918931" lvl="2" indent="-201717">
              <a:spcBef>
                <a:spcPts val="476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r>
              <a:rPr dirty="0"/>
              <a:t>Use a large database to get huge # of </a:t>
            </a:r>
            <a:r>
              <a:rPr lang="en-US" dirty="0"/>
              <a:t>noisy </a:t>
            </a:r>
            <a:r>
              <a:rPr dirty="0"/>
              <a:t>seed examples</a:t>
            </a:r>
          </a:p>
          <a:p>
            <a:pPr marL="616356" lvl="1" indent="-201717">
              <a:spcBef>
                <a:spcPts val="635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Create lots of features from all these examples</a:t>
            </a:r>
          </a:p>
          <a:p>
            <a:pPr marL="616356" lvl="1" indent="-201717">
              <a:spcBef>
                <a:spcPts val="565"/>
              </a:spcBef>
              <a:buFont typeface="Times New Roman"/>
              <a:buChar char="•"/>
              <a:tabLst>
                <a:tab pos="616356" algn="l"/>
              </a:tabLst>
            </a:pPr>
            <a:r>
              <a:rPr dirty="0"/>
              <a:t>Combine in a supervised classi</a:t>
            </a:r>
            <a:r>
              <a:rPr lang="en-US" dirty="0"/>
              <a:t>fi</a:t>
            </a:r>
            <a:r>
              <a:rPr dirty="0"/>
              <a:t>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84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7676" y="770227"/>
            <a:ext cx="7017124" cy="901453"/>
          </a:xfrm>
          <a:prstGeom prst="rect">
            <a:avLst/>
          </a:prstGeom>
        </p:spPr>
        <p:txBody>
          <a:bodyPr vert="horz" wrap="square" lIns="0" tIns="29135" rIns="0" bIns="0" rtlCol="0" anchor="ctr">
            <a:spAutoFit/>
          </a:bodyPr>
          <a:lstStyle/>
          <a:p>
            <a:pPr marL="11206" marR="4483">
              <a:lnSpc>
                <a:spcPts val="3353"/>
              </a:lnSpc>
              <a:spcBef>
                <a:spcPts val="229"/>
              </a:spcBef>
            </a:pPr>
            <a:r>
              <a:rPr b="0" dirty="0">
                <a:latin typeface="+mj-lt"/>
              </a:rPr>
              <a:t>Distantly supervised learning  of relation extraction pa</a:t>
            </a:r>
            <a:r>
              <a:rPr lang="en-US" b="0" dirty="0">
                <a:latin typeface="+mj-lt"/>
              </a:rPr>
              <a:t>tt</a:t>
            </a:r>
            <a:r>
              <a:rPr b="0" dirty="0">
                <a:latin typeface="+mj-lt"/>
              </a:rPr>
              <a:t>erns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9711" y="2262220"/>
            <a:ext cx="3966882" cy="176564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dirty="0"/>
              <a:t>For each relation</a:t>
            </a:r>
          </a:p>
          <a:p>
            <a:pPr marL="11206" marR="4483">
              <a:spcBef>
                <a:spcPts val="317"/>
              </a:spcBef>
            </a:pPr>
            <a:endParaRPr lang="en-US" sz="1200" dirty="0"/>
          </a:p>
          <a:p>
            <a:pPr marL="11206" marR="4483">
              <a:spcBef>
                <a:spcPts val="317"/>
              </a:spcBef>
            </a:pPr>
            <a:r>
              <a:rPr dirty="0"/>
              <a:t>For each tuple in </a:t>
            </a:r>
            <a:r>
              <a:rPr lang="en-US" dirty="0"/>
              <a:t>a KB</a:t>
            </a:r>
          </a:p>
          <a:p>
            <a:pPr marL="11206" marR="4483">
              <a:spcBef>
                <a:spcPts val="317"/>
              </a:spcBef>
            </a:pPr>
            <a:endParaRPr lang="en-US" sz="600" dirty="0"/>
          </a:p>
          <a:p>
            <a:pPr marL="11206" marR="4483">
              <a:lnSpc>
                <a:spcPts val="4147"/>
              </a:lnSpc>
              <a:spcBef>
                <a:spcPts val="317"/>
              </a:spcBef>
            </a:pPr>
            <a:r>
              <a:rPr dirty="0"/>
              <a:t> Find sentences in large</a:t>
            </a:r>
            <a:r>
              <a:rPr lang="en-US" dirty="0"/>
              <a:t> </a:t>
            </a:r>
            <a:r>
              <a:rPr dirty="0"/>
              <a:t>corpus</a:t>
            </a:r>
          </a:p>
          <a:p>
            <a:pPr marL="313221">
              <a:lnSpc>
                <a:spcPts val="1910"/>
              </a:lnSpc>
            </a:pPr>
            <a:r>
              <a:rPr dirty="0"/>
              <a:t>with both entities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2290" y="4121290"/>
            <a:ext cx="3681756" cy="2451689"/>
          </a:xfrm>
          <a:prstGeom prst="rect">
            <a:avLst/>
          </a:prstGeom>
        </p:spPr>
        <p:txBody>
          <a:bodyPr vert="horz" wrap="square" lIns="0" tIns="54348" rIns="0" bIns="0" rtlCol="0">
            <a:spAutoFit/>
          </a:bodyPr>
          <a:lstStyle/>
          <a:p>
            <a:pPr marL="313221" marR="692560" indent="-302575">
              <a:lnSpc>
                <a:spcPts val="2224"/>
              </a:lnSpc>
              <a:spcBef>
                <a:spcPts val="427"/>
              </a:spcBef>
            </a:pPr>
            <a:r>
              <a:rPr dirty="0"/>
              <a:t>Extract frequent features  (parse, words, etc)</a:t>
            </a:r>
          </a:p>
          <a:p>
            <a:pPr marL="313221" marR="4483" indent="-302575">
              <a:lnSpc>
                <a:spcPts val="2312"/>
              </a:lnSpc>
              <a:spcBef>
                <a:spcPts val="1478"/>
              </a:spcBef>
            </a:pPr>
            <a:r>
              <a:rPr dirty="0"/>
              <a:t>Train supervised classi</a:t>
            </a:r>
            <a:r>
              <a:rPr lang="en-US" dirty="0"/>
              <a:t>fi</a:t>
            </a:r>
            <a:r>
              <a:rPr dirty="0"/>
              <a:t>er using </a:t>
            </a:r>
            <a:r>
              <a:rPr lang="en-US" dirty="0"/>
              <a:t>scores</a:t>
            </a:r>
            <a:r>
              <a:rPr dirty="0"/>
              <a:t> of </a:t>
            </a:r>
            <a:r>
              <a:rPr lang="en-US" dirty="0"/>
              <a:t>instances</a:t>
            </a:r>
          </a:p>
          <a:p>
            <a:pPr marL="313221" marR="4483" indent="-302575">
              <a:lnSpc>
                <a:spcPts val="2312"/>
              </a:lnSpc>
              <a:spcBef>
                <a:spcPts val="1478"/>
              </a:spcBef>
            </a:pPr>
            <a:r>
              <a:rPr lang="en-US" dirty="0"/>
              <a:t>(negatives random entity pairs not in relation)</a:t>
            </a:r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695579" y="4276169"/>
            <a:ext cx="469424" cy="385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787264" y="4261495"/>
            <a:ext cx="293389" cy="418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739588" y="4318948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0"/>
                </a:moveTo>
                <a:lnTo>
                  <a:pt x="139857" y="5103"/>
                </a:lnTo>
                <a:lnTo>
                  <a:pt x="94350" y="19507"/>
                </a:lnTo>
                <a:lnTo>
                  <a:pt x="55796" y="41848"/>
                </a:lnTo>
                <a:lnTo>
                  <a:pt x="26008" y="70764"/>
                </a:lnTo>
                <a:lnTo>
                  <a:pt x="6804" y="104894"/>
                </a:lnTo>
                <a:lnTo>
                  <a:pt x="0" y="142875"/>
                </a:lnTo>
                <a:lnTo>
                  <a:pt x="6804" y="180855"/>
                </a:lnTo>
                <a:lnTo>
                  <a:pt x="26008" y="214985"/>
                </a:lnTo>
                <a:lnTo>
                  <a:pt x="55796" y="243901"/>
                </a:lnTo>
                <a:lnTo>
                  <a:pt x="94350" y="266242"/>
                </a:lnTo>
                <a:lnTo>
                  <a:pt x="139857" y="280646"/>
                </a:lnTo>
                <a:lnTo>
                  <a:pt x="190500" y="285750"/>
                </a:lnTo>
                <a:lnTo>
                  <a:pt x="241142" y="280646"/>
                </a:lnTo>
                <a:lnTo>
                  <a:pt x="286649" y="266242"/>
                </a:lnTo>
                <a:lnTo>
                  <a:pt x="325203" y="243901"/>
                </a:lnTo>
                <a:lnTo>
                  <a:pt x="354991" y="214985"/>
                </a:lnTo>
                <a:lnTo>
                  <a:pt x="374195" y="180855"/>
                </a:lnTo>
                <a:lnTo>
                  <a:pt x="381000" y="142875"/>
                </a:lnTo>
                <a:lnTo>
                  <a:pt x="374195" y="104894"/>
                </a:lnTo>
                <a:lnTo>
                  <a:pt x="354991" y="70764"/>
                </a:lnTo>
                <a:lnTo>
                  <a:pt x="325203" y="41848"/>
                </a:lnTo>
                <a:lnTo>
                  <a:pt x="286649" y="19507"/>
                </a:lnTo>
                <a:lnTo>
                  <a:pt x="241142" y="5103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/>
          <p:nvPr/>
        </p:nvSpPr>
        <p:spPr>
          <a:xfrm>
            <a:off x="739588" y="4318948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0" y="142874"/>
                </a:moveTo>
                <a:lnTo>
                  <a:pt x="6804" y="104892"/>
                </a:lnTo>
                <a:lnTo>
                  <a:pt x="26008" y="70763"/>
                </a:lnTo>
                <a:lnTo>
                  <a:pt x="55796" y="41847"/>
                </a:lnTo>
                <a:lnTo>
                  <a:pt x="94350" y="19506"/>
                </a:lnTo>
                <a:lnTo>
                  <a:pt x="139857" y="5103"/>
                </a:lnTo>
                <a:lnTo>
                  <a:pt x="190499" y="0"/>
                </a:lnTo>
                <a:lnTo>
                  <a:pt x="241142" y="5103"/>
                </a:lnTo>
                <a:lnTo>
                  <a:pt x="286648" y="19506"/>
                </a:lnTo>
                <a:lnTo>
                  <a:pt x="325203" y="41847"/>
                </a:lnTo>
                <a:lnTo>
                  <a:pt x="354990" y="70763"/>
                </a:lnTo>
                <a:lnTo>
                  <a:pt x="374194" y="104892"/>
                </a:lnTo>
                <a:lnTo>
                  <a:pt x="380999" y="142874"/>
                </a:lnTo>
                <a:lnTo>
                  <a:pt x="374194" y="180856"/>
                </a:lnTo>
                <a:lnTo>
                  <a:pt x="354990" y="214986"/>
                </a:lnTo>
                <a:lnTo>
                  <a:pt x="325203" y="243902"/>
                </a:lnTo>
                <a:lnTo>
                  <a:pt x="286648" y="266243"/>
                </a:lnTo>
                <a:lnTo>
                  <a:pt x="241142" y="280646"/>
                </a:lnTo>
                <a:lnTo>
                  <a:pt x="190499" y="285749"/>
                </a:lnTo>
                <a:lnTo>
                  <a:pt x="139857" y="280646"/>
                </a:lnTo>
                <a:lnTo>
                  <a:pt x="94350" y="266243"/>
                </a:lnTo>
                <a:lnTo>
                  <a:pt x="55796" y="243902"/>
                </a:lnTo>
                <a:lnTo>
                  <a:pt x="26008" y="214986"/>
                </a:lnTo>
                <a:lnTo>
                  <a:pt x="6804" y="180856"/>
                </a:lnTo>
                <a:lnTo>
                  <a:pt x="0" y="1428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2" name="object 12"/>
          <p:cNvSpPr txBox="1"/>
          <p:nvPr/>
        </p:nvSpPr>
        <p:spPr>
          <a:xfrm>
            <a:off x="835885" y="4312785"/>
            <a:ext cx="1512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128" dirty="0">
                <a:solidFill>
                  <a:srgbClr val="605435"/>
                </a:solidFill>
                <a:latin typeface="Arial"/>
                <a:cs typeface="Arial"/>
              </a:rPr>
              <a:t>4</a:t>
            </a:r>
            <a:endParaRPr sz="158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579" y="2240767"/>
            <a:ext cx="469424" cy="385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" name="object 14"/>
          <p:cNvSpPr/>
          <p:nvPr/>
        </p:nvSpPr>
        <p:spPr>
          <a:xfrm>
            <a:off x="787264" y="2229770"/>
            <a:ext cx="293389" cy="4144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/>
          <p:nvPr/>
        </p:nvSpPr>
        <p:spPr>
          <a:xfrm>
            <a:off x="739588" y="2285081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0"/>
                </a:moveTo>
                <a:lnTo>
                  <a:pt x="139857" y="5103"/>
                </a:lnTo>
                <a:lnTo>
                  <a:pt x="94350" y="19507"/>
                </a:lnTo>
                <a:lnTo>
                  <a:pt x="55796" y="41848"/>
                </a:lnTo>
                <a:lnTo>
                  <a:pt x="26008" y="70764"/>
                </a:lnTo>
                <a:lnTo>
                  <a:pt x="6804" y="104894"/>
                </a:lnTo>
                <a:lnTo>
                  <a:pt x="0" y="142875"/>
                </a:lnTo>
                <a:lnTo>
                  <a:pt x="6804" y="180855"/>
                </a:lnTo>
                <a:lnTo>
                  <a:pt x="26008" y="214985"/>
                </a:lnTo>
                <a:lnTo>
                  <a:pt x="55796" y="243901"/>
                </a:lnTo>
                <a:lnTo>
                  <a:pt x="94350" y="266242"/>
                </a:lnTo>
                <a:lnTo>
                  <a:pt x="139857" y="280646"/>
                </a:lnTo>
                <a:lnTo>
                  <a:pt x="190500" y="285750"/>
                </a:lnTo>
                <a:lnTo>
                  <a:pt x="241142" y="280646"/>
                </a:lnTo>
                <a:lnTo>
                  <a:pt x="286649" y="266242"/>
                </a:lnTo>
                <a:lnTo>
                  <a:pt x="325203" y="243901"/>
                </a:lnTo>
                <a:lnTo>
                  <a:pt x="354991" y="214985"/>
                </a:lnTo>
                <a:lnTo>
                  <a:pt x="374195" y="180855"/>
                </a:lnTo>
                <a:lnTo>
                  <a:pt x="381000" y="142875"/>
                </a:lnTo>
                <a:lnTo>
                  <a:pt x="374195" y="104894"/>
                </a:lnTo>
                <a:lnTo>
                  <a:pt x="354991" y="70764"/>
                </a:lnTo>
                <a:lnTo>
                  <a:pt x="325203" y="41848"/>
                </a:lnTo>
                <a:lnTo>
                  <a:pt x="286649" y="19507"/>
                </a:lnTo>
                <a:lnTo>
                  <a:pt x="241142" y="5103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" name="object 16"/>
          <p:cNvSpPr/>
          <p:nvPr/>
        </p:nvSpPr>
        <p:spPr>
          <a:xfrm>
            <a:off x="739588" y="2285081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0" y="142875"/>
                </a:moveTo>
                <a:lnTo>
                  <a:pt x="6804" y="104893"/>
                </a:lnTo>
                <a:lnTo>
                  <a:pt x="26008" y="70763"/>
                </a:lnTo>
                <a:lnTo>
                  <a:pt x="55796" y="41847"/>
                </a:lnTo>
                <a:lnTo>
                  <a:pt x="94350" y="19506"/>
                </a:lnTo>
                <a:lnTo>
                  <a:pt x="139857" y="5103"/>
                </a:lnTo>
                <a:lnTo>
                  <a:pt x="190499" y="0"/>
                </a:lnTo>
                <a:lnTo>
                  <a:pt x="241142" y="5103"/>
                </a:lnTo>
                <a:lnTo>
                  <a:pt x="286648" y="19506"/>
                </a:lnTo>
                <a:lnTo>
                  <a:pt x="325203" y="41847"/>
                </a:lnTo>
                <a:lnTo>
                  <a:pt x="354990" y="70763"/>
                </a:lnTo>
                <a:lnTo>
                  <a:pt x="374194" y="104893"/>
                </a:lnTo>
                <a:lnTo>
                  <a:pt x="380999" y="142875"/>
                </a:lnTo>
                <a:lnTo>
                  <a:pt x="374194" y="180856"/>
                </a:lnTo>
                <a:lnTo>
                  <a:pt x="354990" y="214986"/>
                </a:lnTo>
                <a:lnTo>
                  <a:pt x="325203" y="243902"/>
                </a:lnTo>
                <a:lnTo>
                  <a:pt x="286648" y="266243"/>
                </a:lnTo>
                <a:lnTo>
                  <a:pt x="241142" y="280646"/>
                </a:lnTo>
                <a:lnTo>
                  <a:pt x="190499" y="285749"/>
                </a:lnTo>
                <a:lnTo>
                  <a:pt x="139857" y="280646"/>
                </a:lnTo>
                <a:lnTo>
                  <a:pt x="94350" y="266243"/>
                </a:lnTo>
                <a:lnTo>
                  <a:pt x="55796" y="243902"/>
                </a:lnTo>
                <a:lnTo>
                  <a:pt x="26008" y="214986"/>
                </a:lnTo>
                <a:lnTo>
                  <a:pt x="6804" y="180856"/>
                </a:lnTo>
                <a:lnTo>
                  <a:pt x="0" y="14287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835885" y="2278917"/>
            <a:ext cx="1512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128" dirty="0">
                <a:solidFill>
                  <a:srgbClr val="605435"/>
                </a:solidFill>
                <a:latin typeface="Arial"/>
                <a:cs typeface="Arial"/>
              </a:rPr>
              <a:t>1</a:t>
            </a:r>
            <a:endParaRPr sz="1588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579" y="2779870"/>
            <a:ext cx="469424" cy="3850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/>
          <p:nvPr/>
        </p:nvSpPr>
        <p:spPr>
          <a:xfrm>
            <a:off x="787264" y="2765207"/>
            <a:ext cx="293389" cy="4180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object 20"/>
          <p:cNvSpPr/>
          <p:nvPr/>
        </p:nvSpPr>
        <p:spPr>
          <a:xfrm>
            <a:off x="739588" y="2822963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0"/>
                </a:moveTo>
                <a:lnTo>
                  <a:pt x="139857" y="5103"/>
                </a:lnTo>
                <a:lnTo>
                  <a:pt x="94350" y="19507"/>
                </a:lnTo>
                <a:lnTo>
                  <a:pt x="55796" y="41848"/>
                </a:lnTo>
                <a:lnTo>
                  <a:pt x="26008" y="70764"/>
                </a:lnTo>
                <a:lnTo>
                  <a:pt x="6804" y="104894"/>
                </a:lnTo>
                <a:lnTo>
                  <a:pt x="0" y="142875"/>
                </a:lnTo>
                <a:lnTo>
                  <a:pt x="6804" y="180855"/>
                </a:lnTo>
                <a:lnTo>
                  <a:pt x="26008" y="214985"/>
                </a:lnTo>
                <a:lnTo>
                  <a:pt x="55796" y="243901"/>
                </a:lnTo>
                <a:lnTo>
                  <a:pt x="94350" y="266242"/>
                </a:lnTo>
                <a:lnTo>
                  <a:pt x="139857" y="280646"/>
                </a:lnTo>
                <a:lnTo>
                  <a:pt x="190500" y="285750"/>
                </a:lnTo>
                <a:lnTo>
                  <a:pt x="241142" y="280646"/>
                </a:lnTo>
                <a:lnTo>
                  <a:pt x="286649" y="266242"/>
                </a:lnTo>
                <a:lnTo>
                  <a:pt x="325203" y="243901"/>
                </a:lnTo>
                <a:lnTo>
                  <a:pt x="354991" y="214985"/>
                </a:lnTo>
                <a:lnTo>
                  <a:pt x="374195" y="180855"/>
                </a:lnTo>
                <a:lnTo>
                  <a:pt x="381000" y="142875"/>
                </a:lnTo>
                <a:lnTo>
                  <a:pt x="374195" y="104894"/>
                </a:lnTo>
                <a:lnTo>
                  <a:pt x="354991" y="70764"/>
                </a:lnTo>
                <a:lnTo>
                  <a:pt x="325203" y="41848"/>
                </a:lnTo>
                <a:lnTo>
                  <a:pt x="286649" y="19507"/>
                </a:lnTo>
                <a:lnTo>
                  <a:pt x="241142" y="5103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object 21"/>
          <p:cNvSpPr/>
          <p:nvPr/>
        </p:nvSpPr>
        <p:spPr>
          <a:xfrm>
            <a:off x="739588" y="2822963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0" y="142874"/>
                </a:moveTo>
                <a:lnTo>
                  <a:pt x="6804" y="104893"/>
                </a:lnTo>
                <a:lnTo>
                  <a:pt x="26008" y="70763"/>
                </a:lnTo>
                <a:lnTo>
                  <a:pt x="55796" y="41847"/>
                </a:lnTo>
                <a:lnTo>
                  <a:pt x="94350" y="19506"/>
                </a:lnTo>
                <a:lnTo>
                  <a:pt x="139857" y="5103"/>
                </a:lnTo>
                <a:lnTo>
                  <a:pt x="190499" y="0"/>
                </a:lnTo>
                <a:lnTo>
                  <a:pt x="241142" y="5103"/>
                </a:lnTo>
                <a:lnTo>
                  <a:pt x="286648" y="19506"/>
                </a:lnTo>
                <a:lnTo>
                  <a:pt x="325203" y="41847"/>
                </a:lnTo>
                <a:lnTo>
                  <a:pt x="354990" y="70763"/>
                </a:lnTo>
                <a:lnTo>
                  <a:pt x="374194" y="104893"/>
                </a:lnTo>
                <a:lnTo>
                  <a:pt x="380999" y="142874"/>
                </a:lnTo>
                <a:lnTo>
                  <a:pt x="374194" y="180856"/>
                </a:lnTo>
                <a:lnTo>
                  <a:pt x="354990" y="214986"/>
                </a:lnTo>
                <a:lnTo>
                  <a:pt x="325203" y="243902"/>
                </a:lnTo>
                <a:lnTo>
                  <a:pt x="286648" y="266243"/>
                </a:lnTo>
                <a:lnTo>
                  <a:pt x="241142" y="280646"/>
                </a:lnTo>
                <a:lnTo>
                  <a:pt x="190499" y="285749"/>
                </a:lnTo>
                <a:lnTo>
                  <a:pt x="139857" y="280646"/>
                </a:lnTo>
                <a:lnTo>
                  <a:pt x="94350" y="266243"/>
                </a:lnTo>
                <a:lnTo>
                  <a:pt x="55796" y="243902"/>
                </a:lnTo>
                <a:lnTo>
                  <a:pt x="26008" y="214986"/>
                </a:lnTo>
                <a:lnTo>
                  <a:pt x="6804" y="180856"/>
                </a:lnTo>
                <a:lnTo>
                  <a:pt x="0" y="1428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object 22"/>
          <p:cNvSpPr txBox="1"/>
          <p:nvPr/>
        </p:nvSpPr>
        <p:spPr>
          <a:xfrm>
            <a:off x="835885" y="2816800"/>
            <a:ext cx="1512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128" dirty="0">
                <a:solidFill>
                  <a:srgbClr val="605435"/>
                </a:solidFill>
                <a:latin typeface="Arial"/>
                <a:cs typeface="Arial"/>
              </a:rPr>
              <a:t>2</a:t>
            </a:r>
            <a:endParaRPr sz="1588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5579" y="3318974"/>
            <a:ext cx="469424" cy="3850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object 24"/>
          <p:cNvSpPr/>
          <p:nvPr/>
        </p:nvSpPr>
        <p:spPr>
          <a:xfrm>
            <a:off x="787264" y="3304311"/>
            <a:ext cx="293389" cy="418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object 25"/>
          <p:cNvSpPr/>
          <p:nvPr/>
        </p:nvSpPr>
        <p:spPr>
          <a:xfrm>
            <a:off x="739588" y="3360845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0"/>
                </a:moveTo>
                <a:lnTo>
                  <a:pt x="139857" y="5103"/>
                </a:lnTo>
                <a:lnTo>
                  <a:pt x="94350" y="19507"/>
                </a:lnTo>
                <a:lnTo>
                  <a:pt x="55796" y="41848"/>
                </a:lnTo>
                <a:lnTo>
                  <a:pt x="26008" y="70764"/>
                </a:lnTo>
                <a:lnTo>
                  <a:pt x="6804" y="104894"/>
                </a:lnTo>
                <a:lnTo>
                  <a:pt x="0" y="142875"/>
                </a:lnTo>
                <a:lnTo>
                  <a:pt x="6804" y="180855"/>
                </a:lnTo>
                <a:lnTo>
                  <a:pt x="26008" y="214985"/>
                </a:lnTo>
                <a:lnTo>
                  <a:pt x="55796" y="243901"/>
                </a:lnTo>
                <a:lnTo>
                  <a:pt x="94350" y="266242"/>
                </a:lnTo>
                <a:lnTo>
                  <a:pt x="139857" y="280646"/>
                </a:lnTo>
                <a:lnTo>
                  <a:pt x="190500" y="285750"/>
                </a:lnTo>
                <a:lnTo>
                  <a:pt x="241142" y="280646"/>
                </a:lnTo>
                <a:lnTo>
                  <a:pt x="286649" y="266242"/>
                </a:lnTo>
                <a:lnTo>
                  <a:pt x="325203" y="243901"/>
                </a:lnTo>
                <a:lnTo>
                  <a:pt x="354991" y="214985"/>
                </a:lnTo>
                <a:lnTo>
                  <a:pt x="374195" y="180855"/>
                </a:lnTo>
                <a:lnTo>
                  <a:pt x="381000" y="142875"/>
                </a:lnTo>
                <a:lnTo>
                  <a:pt x="374195" y="104894"/>
                </a:lnTo>
                <a:lnTo>
                  <a:pt x="354991" y="70764"/>
                </a:lnTo>
                <a:lnTo>
                  <a:pt x="325203" y="41848"/>
                </a:lnTo>
                <a:lnTo>
                  <a:pt x="286649" y="19507"/>
                </a:lnTo>
                <a:lnTo>
                  <a:pt x="241142" y="5103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object 26"/>
          <p:cNvSpPr/>
          <p:nvPr/>
        </p:nvSpPr>
        <p:spPr>
          <a:xfrm>
            <a:off x="739588" y="3360845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0" y="142874"/>
                </a:moveTo>
                <a:lnTo>
                  <a:pt x="6804" y="104893"/>
                </a:lnTo>
                <a:lnTo>
                  <a:pt x="26008" y="70763"/>
                </a:lnTo>
                <a:lnTo>
                  <a:pt x="55796" y="41847"/>
                </a:lnTo>
                <a:lnTo>
                  <a:pt x="94350" y="19506"/>
                </a:lnTo>
                <a:lnTo>
                  <a:pt x="139857" y="5103"/>
                </a:lnTo>
                <a:lnTo>
                  <a:pt x="190499" y="0"/>
                </a:lnTo>
                <a:lnTo>
                  <a:pt x="241142" y="5103"/>
                </a:lnTo>
                <a:lnTo>
                  <a:pt x="286648" y="19506"/>
                </a:lnTo>
                <a:lnTo>
                  <a:pt x="325203" y="41847"/>
                </a:lnTo>
                <a:lnTo>
                  <a:pt x="354990" y="70763"/>
                </a:lnTo>
                <a:lnTo>
                  <a:pt x="374194" y="104893"/>
                </a:lnTo>
                <a:lnTo>
                  <a:pt x="380999" y="142874"/>
                </a:lnTo>
                <a:lnTo>
                  <a:pt x="374194" y="180856"/>
                </a:lnTo>
                <a:lnTo>
                  <a:pt x="354990" y="214986"/>
                </a:lnTo>
                <a:lnTo>
                  <a:pt x="325203" y="243902"/>
                </a:lnTo>
                <a:lnTo>
                  <a:pt x="286648" y="266243"/>
                </a:lnTo>
                <a:lnTo>
                  <a:pt x="241142" y="280646"/>
                </a:lnTo>
                <a:lnTo>
                  <a:pt x="190499" y="285749"/>
                </a:lnTo>
                <a:lnTo>
                  <a:pt x="139857" y="280646"/>
                </a:lnTo>
                <a:lnTo>
                  <a:pt x="94350" y="266243"/>
                </a:lnTo>
                <a:lnTo>
                  <a:pt x="55796" y="243902"/>
                </a:lnTo>
                <a:lnTo>
                  <a:pt x="26008" y="214986"/>
                </a:lnTo>
                <a:lnTo>
                  <a:pt x="6804" y="180856"/>
                </a:lnTo>
                <a:lnTo>
                  <a:pt x="0" y="1428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object 27"/>
          <p:cNvSpPr txBox="1"/>
          <p:nvPr/>
        </p:nvSpPr>
        <p:spPr>
          <a:xfrm>
            <a:off x="835885" y="3354682"/>
            <a:ext cx="1512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128" dirty="0">
                <a:solidFill>
                  <a:srgbClr val="605435"/>
                </a:solidFill>
                <a:latin typeface="Arial"/>
                <a:cs typeface="Arial"/>
              </a:rPr>
              <a:t>3</a:t>
            </a:r>
            <a:endParaRPr sz="1588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5579" y="5134327"/>
            <a:ext cx="469424" cy="3850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9" name="object 29"/>
          <p:cNvSpPr/>
          <p:nvPr/>
        </p:nvSpPr>
        <p:spPr>
          <a:xfrm>
            <a:off x="787264" y="5119664"/>
            <a:ext cx="293389" cy="4180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0" name="object 30"/>
          <p:cNvSpPr/>
          <p:nvPr/>
        </p:nvSpPr>
        <p:spPr>
          <a:xfrm>
            <a:off x="739588" y="5176198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0"/>
                </a:moveTo>
                <a:lnTo>
                  <a:pt x="139857" y="5103"/>
                </a:lnTo>
                <a:lnTo>
                  <a:pt x="94350" y="19507"/>
                </a:lnTo>
                <a:lnTo>
                  <a:pt x="55796" y="41848"/>
                </a:lnTo>
                <a:lnTo>
                  <a:pt x="26008" y="70764"/>
                </a:lnTo>
                <a:lnTo>
                  <a:pt x="6804" y="104894"/>
                </a:lnTo>
                <a:lnTo>
                  <a:pt x="0" y="142875"/>
                </a:lnTo>
                <a:lnTo>
                  <a:pt x="6804" y="180855"/>
                </a:lnTo>
                <a:lnTo>
                  <a:pt x="26008" y="214985"/>
                </a:lnTo>
                <a:lnTo>
                  <a:pt x="55796" y="243901"/>
                </a:lnTo>
                <a:lnTo>
                  <a:pt x="94350" y="266242"/>
                </a:lnTo>
                <a:lnTo>
                  <a:pt x="139857" y="280646"/>
                </a:lnTo>
                <a:lnTo>
                  <a:pt x="190500" y="285750"/>
                </a:lnTo>
                <a:lnTo>
                  <a:pt x="241142" y="280646"/>
                </a:lnTo>
                <a:lnTo>
                  <a:pt x="286649" y="266242"/>
                </a:lnTo>
                <a:lnTo>
                  <a:pt x="325203" y="243901"/>
                </a:lnTo>
                <a:lnTo>
                  <a:pt x="354991" y="214985"/>
                </a:lnTo>
                <a:lnTo>
                  <a:pt x="374195" y="180855"/>
                </a:lnTo>
                <a:lnTo>
                  <a:pt x="381000" y="142875"/>
                </a:lnTo>
                <a:lnTo>
                  <a:pt x="374195" y="104894"/>
                </a:lnTo>
                <a:lnTo>
                  <a:pt x="354991" y="70764"/>
                </a:lnTo>
                <a:lnTo>
                  <a:pt x="325203" y="41848"/>
                </a:lnTo>
                <a:lnTo>
                  <a:pt x="286649" y="19507"/>
                </a:lnTo>
                <a:lnTo>
                  <a:pt x="241142" y="5103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1" name="object 31"/>
          <p:cNvSpPr/>
          <p:nvPr/>
        </p:nvSpPr>
        <p:spPr>
          <a:xfrm>
            <a:off x="739588" y="5176198"/>
            <a:ext cx="336176" cy="252132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0" y="142874"/>
                </a:moveTo>
                <a:lnTo>
                  <a:pt x="6804" y="104893"/>
                </a:lnTo>
                <a:lnTo>
                  <a:pt x="26008" y="70763"/>
                </a:lnTo>
                <a:lnTo>
                  <a:pt x="55796" y="41847"/>
                </a:lnTo>
                <a:lnTo>
                  <a:pt x="94350" y="19506"/>
                </a:lnTo>
                <a:lnTo>
                  <a:pt x="139857" y="5103"/>
                </a:lnTo>
                <a:lnTo>
                  <a:pt x="190499" y="0"/>
                </a:lnTo>
                <a:lnTo>
                  <a:pt x="241142" y="5103"/>
                </a:lnTo>
                <a:lnTo>
                  <a:pt x="286648" y="19506"/>
                </a:lnTo>
                <a:lnTo>
                  <a:pt x="325203" y="41847"/>
                </a:lnTo>
                <a:lnTo>
                  <a:pt x="354990" y="70763"/>
                </a:lnTo>
                <a:lnTo>
                  <a:pt x="374194" y="104893"/>
                </a:lnTo>
                <a:lnTo>
                  <a:pt x="380999" y="142874"/>
                </a:lnTo>
                <a:lnTo>
                  <a:pt x="374194" y="180856"/>
                </a:lnTo>
                <a:lnTo>
                  <a:pt x="354990" y="214986"/>
                </a:lnTo>
                <a:lnTo>
                  <a:pt x="325203" y="243902"/>
                </a:lnTo>
                <a:lnTo>
                  <a:pt x="286648" y="266243"/>
                </a:lnTo>
                <a:lnTo>
                  <a:pt x="241142" y="280646"/>
                </a:lnTo>
                <a:lnTo>
                  <a:pt x="190499" y="285749"/>
                </a:lnTo>
                <a:lnTo>
                  <a:pt x="139857" y="280646"/>
                </a:lnTo>
                <a:lnTo>
                  <a:pt x="94350" y="266243"/>
                </a:lnTo>
                <a:lnTo>
                  <a:pt x="55796" y="243902"/>
                </a:lnTo>
                <a:lnTo>
                  <a:pt x="26008" y="214986"/>
                </a:lnTo>
                <a:lnTo>
                  <a:pt x="6804" y="180856"/>
                </a:lnTo>
                <a:lnTo>
                  <a:pt x="0" y="1428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32" name="object 32"/>
          <p:cNvSpPr txBox="1"/>
          <p:nvPr/>
        </p:nvSpPr>
        <p:spPr>
          <a:xfrm>
            <a:off x="835885" y="5170035"/>
            <a:ext cx="151279" cy="25567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1588" b="1" spc="128" dirty="0">
                <a:solidFill>
                  <a:srgbClr val="605435"/>
                </a:solidFill>
                <a:latin typeface="Arial"/>
                <a:cs typeface="Arial"/>
              </a:rPr>
              <a:t>5</a:t>
            </a:r>
            <a:endParaRPr sz="1588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46593" y="2171665"/>
            <a:ext cx="4289293" cy="346867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844969">
              <a:spcBef>
                <a:spcPts val="88"/>
              </a:spcBef>
            </a:pPr>
            <a:r>
              <a:rPr sz="2000" dirty="0"/>
              <a:t>Born</a:t>
            </a:r>
            <a:r>
              <a:rPr lang="en-US" sz="2000" dirty="0"/>
              <a:t>-</a:t>
            </a:r>
            <a:r>
              <a:rPr sz="2000" dirty="0"/>
              <a:t>In</a:t>
            </a:r>
          </a:p>
          <a:p>
            <a:pPr marL="127754">
              <a:lnSpc>
                <a:spcPts val="1880"/>
              </a:lnSpc>
              <a:spcBef>
                <a:spcPts val="1460"/>
              </a:spcBef>
            </a:pPr>
            <a:r>
              <a:rPr sz="1600" dirty="0">
                <a:solidFill>
                  <a:srgbClr val="00B050"/>
                </a:solidFill>
              </a:rPr>
              <a:t>&lt;Edwin Hubble, Marsh</a:t>
            </a:r>
            <a:r>
              <a:rPr lang="en-US" sz="1600" dirty="0">
                <a:solidFill>
                  <a:srgbClr val="00B050"/>
                </a:solidFill>
              </a:rPr>
              <a:t>fi</a:t>
            </a:r>
            <a:r>
              <a:rPr sz="1600" dirty="0">
                <a:solidFill>
                  <a:srgbClr val="00B050"/>
                </a:solidFill>
              </a:rPr>
              <a:t>eld&gt;</a:t>
            </a:r>
          </a:p>
          <a:p>
            <a:pPr marL="127754">
              <a:lnSpc>
                <a:spcPts val="1880"/>
              </a:lnSpc>
            </a:pPr>
            <a:r>
              <a:rPr sz="1600" dirty="0">
                <a:solidFill>
                  <a:srgbClr val="00B050"/>
                </a:solidFill>
              </a:rPr>
              <a:t>&lt;Albert Einstein, Ulm&gt;</a:t>
            </a:r>
          </a:p>
          <a:p>
            <a:pPr marL="11206" marR="4483">
              <a:lnSpc>
                <a:spcPct val="115199"/>
              </a:lnSpc>
              <a:spcBef>
                <a:spcPts val="816"/>
              </a:spcBef>
            </a:pPr>
            <a:r>
              <a:rPr sz="1600" i="1" dirty="0">
                <a:solidFill>
                  <a:srgbClr val="00B050"/>
                </a:solidFill>
              </a:rPr>
              <a:t>Hubble was born in Marsh</a:t>
            </a:r>
            <a:r>
              <a:rPr lang="en-US" sz="1600" i="1" dirty="0">
                <a:solidFill>
                  <a:srgbClr val="00B050"/>
                </a:solidFill>
              </a:rPr>
              <a:t>fi</a:t>
            </a:r>
            <a:r>
              <a:rPr sz="1600" i="1" dirty="0">
                <a:solidFill>
                  <a:srgbClr val="00B050"/>
                </a:solidFill>
              </a:rPr>
              <a:t>eld  Einstein, born (1879), Ulm  Hubble’s birthplace in Marsh</a:t>
            </a:r>
            <a:r>
              <a:rPr lang="en-US" sz="1600" i="1" dirty="0">
                <a:solidFill>
                  <a:srgbClr val="00B050"/>
                </a:solidFill>
              </a:rPr>
              <a:t>fi</a:t>
            </a:r>
            <a:r>
              <a:rPr sz="1600" i="1" dirty="0">
                <a:solidFill>
                  <a:srgbClr val="00B050"/>
                </a:solidFill>
              </a:rPr>
              <a:t>eld</a:t>
            </a:r>
          </a:p>
          <a:p>
            <a:pPr marL="280162" marR="652777">
              <a:lnSpc>
                <a:spcPct val="114599"/>
              </a:lnSpc>
              <a:spcBef>
                <a:spcPts val="838"/>
              </a:spcBef>
            </a:pPr>
            <a:r>
              <a:rPr sz="1600" dirty="0">
                <a:solidFill>
                  <a:srgbClr val="00B050"/>
                </a:solidFill>
              </a:rPr>
              <a:t>PER was born in LOC  PER,</a:t>
            </a:r>
            <a:br>
              <a:rPr lang="en-US" sz="1600" dirty="0">
                <a:solidFill>
                  <a:srgbClr val="00B050"/>
                </a:solidFill>
              </a:rPr>
            </a:br>
            <a:r>
              <a:rPr sz="1600" dirty="0">
                <a:solidFill>
                  <a:srgbClr val="00B050"/>
                </a:solidFill>
              </a:rPr>
              <a:t> born (XXXX), LOC</a:t>
            </a:r>
          </a:p>
          <a:p>
            <a:pPr marL="280162">
              <a:spcBef>
                <a:spcPts val="300"/>
              </a:spcBef>
            </a:pPr>
            <a:r>
              <a:rPr sz="1600" dirty="0">
                <a:solidFill>
                  <a:srgbClr val="00B050"/>
                </a:solidFill>
              </a:rPr>
              <a:t>PER’s birthplace in LOC</a:t>
            </a:r>
          </a:p>
          <a:p>
            <a:pPr marL="347401"/>
            <a:endParaRPr lang="en-US" sz="1600" dirty="0">
              <a:solidFill>
                <a:srgbClr val="00B050"/>
              </a:solidFill>
            </a:endParaRPr>
          </a:p>
          <a:p>
            <a:pPr marL="347401"/>
            <a:r>
              <a:rPr sz="1400" dirty="0">
                <a:solidFill>
                  <a:srgbClr val="00B050"/>
                </a:solidFill>
              </a:rPr>
              <a:t>P(born-in | f1,f2,f3,…,f70000)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26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6299" y="1163595"/>
            <a:ext cx="6366712" cy="519147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24" dirty="0"/>
              <a:t>Distant </a:t>
            </a:r>
            <a:r>
              <a:rPr spc="-146" dirty="0"/>
              <a:t>supervision</a:t>
            </a:r>
            <a:r>
              <a:rPr spc="-326" dirty="0"/>
              <a:t> </a:t>
            </a:r>
            <a:r>
              <a:rPr spc="-137" dirty="0"/>
              <a:t>paradigm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6299" y="2313992"/>
            <a:ext cx="7483930" cy="2415744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marL="313781" indent="-302575">
              <a:spcBef>
                <a:spcPts val="618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Like supervised classi</a:t>
            </a:r>
            <a:r>
              <a:rPr lang="en-US" dirty="0"/>
              <a:t>fi</a:t>
            </a:r>
            <a:r>
              <a:rPr dirty="0"/>
              <a:t>cation:</a:t>
            </a:r>
          </a:p>
          <a:p>
            <a:pPr marL="918931" lvl="1" indent="-201717">
              <a:spcBef>
                <a:spcPts val="454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r>
              <a:rPr dirty="0"/>
              <a:t>Uses a classi</a:t>
            </a:r>
            <a:r>
              <a:rPr lang="en-US" dirty="0"/>
              <a:t>fi</a:t>
            </a:r>
            <a:r>
              <a:rPr dirty="0"/>
              <a:t>er with lots of features</a:t>
            </a:r>
          </a:p>
          <a:p>
            <a:pPr marL="918931" lvl="1" indent="-201717">
              <a:spcBef>
                <a:spcPts val="547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r>
              <a:rPr dirty="0"/>
              <a:t>Supervised by detailed hand</a:t>
            </a:r>
            <a:r>
              <a:rPr lang="en-US" dirty="0"/>
              <a:t>-</a:t>
            </a:r>
            <a:r>
              <a:rPr dirty="0"/>
              <a:t>created knowledge</a:t>
            </a:r>
          </a:p>
          <a:p>
            <a:pPr marL="918931" lvl="1" indent="-201717">
              <a:spcBef>
                <a:spcPts val="459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r>
              <a:rPr dirty="0"/>
              <a:t>Doesn’t require iteratively expanding patterns</a:t>
            </a:r>
            <a:endParaRPr lang="en-US" dirty="0"/>
          </a:p>
          <a:p>
            <a:pPr marL="918931" lvl="1" indent="-201717">
              <a:spcBef>
                <a:spcPts val="459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endParaRPr dirty="0"/>
          </a:p>
          <a:p>
            <a:pPr marL="313781" indent="-302575">
              <a:spcBef>
                <a:spcPts val="635"/>
              </a:spcBef>
              <a:buClr>
                <a:srgbClr val="CC0000"/>
              </a:buClr>
              <a:buFont typeface="Times New Roman"/>
              <a:buChar char="•"/>
              <a:tabLst>
                <a:tab pos="313221" algn="l"/>
                <a:tab pos="313781" algn="l"/>
              </a:tabLst>
            </a:pPr>
            <a:r>
              <a:rPr dirty="0"/>
              <a:t>Like unsupervised </a:t>
            </a:r>
            <a:r>
              <a:rPr lang="en-US" dirty="0"/>
              <a:t>pattern iteration</a:t>
            </a:r>
            <a:r>
              <a:rPr dirty="0"/>
              <a:t>:</a:t>
            </a:r>
          </a:p>
          <a:p>
            <a:pPr marL="918931" lvl="1" indent="-201717">
              <a:spcBef>
                <a:spcPts val="476"/>
              </a:spcBef>
              <a:buClr>
                <a:srgbClr val="CC0000"/>
              </a:buClr>
              <a:buFont typeface="Times New Roman"/>
              <a:buChar char="•"/>
              <a:tabLst>
                <a:tab pos="918931" algn="l"/>
              </a:tabLst>
            </a:pPr>
            <a:r>
              <a:rPr dirty="0"/>
              <a:t>Uses very large amounts of unlabeled data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1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4A32D3-F3C1-485D-80C5-068C4CFE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Distant supervision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89DC3-339F-4FB0-9943-425C969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C4EAFF-D516-4B02-9A40-7E1C18CF2A1A}"/>
              </a:ext>
            </a:extLst>
          </p:cNvPr>
          <p:cNvSpPr txBox="1"/>
          <p:nvPr/>
        </p:nvSpPr>
        <p:spPr>
          <a:xfrm>
            <a:off x="707571" y="1690691"/>
            <a:ext cx="7807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KB (</a:t>
            </a:r>
            <a:r>
              <a:rPr lang="en-US" dirty="0" err="1"/>
              <a:t>bornIn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00B050"/>
                </a:solidFill>
              </a:rPr>
              <a:t>(Einstein, Ulm)</a:t>
            </a:r>
          </a:p>
          <a:p>
            <a:r>
              <a:rPr lang="en-US" dirty="0">
                <a:solidFill>
                  <a:srgbClr val="00B050"/>
                </a:solidFill>
              </a:rPr>
              <a:t>(Curie, Warsaw)</a:t>
            </a:r>
          </a:p>
          <a:p>
            <a:endParaRPr lang="en-US" dirty="0"/>
          </a:p>
          <a:p>
            <a:r>
              <a:rPr lang="en-US" u="sng" dirty="0"/>
              <a:t>Text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Einstein was born in Ulm.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Curie migrated from Warsaw.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Researchers claim: Was Einstein born in France?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Einstein and the Unified Modelling language (ULM).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Ulm was home to many famous people, including </a:t>
            </a:r>
            <a:r>
              <a:rPr lang="en-US" dirty="0" err="1">
                <a:solidFill>
                  <a:srgbClr val="00B050"/>
                </a:solidFill>
              </a:rPr>
              <a:t>Hoeneß</a:t>
            </a:r>
            <a:r>
              <a:rPr lang="en-US" dirty="0">
                <a:solidFill>
                  <a:srgbClr val="00B050"/>
                </a:solidFill>
              </a:rPr>
              <a:t> and Einstein.</a:t>
            </a:r>
          </a:p>
          <a:p>
            <a:endParaRPr lang="en-US" dirty="0"/>
          </a:p>
          <a:p>
            <a:r>
              <a:rPr lang="en-US" u="sng" dirty="0"/>
              <a:t>Task</a:t>
            </a:r>
            <a:r>
              <a:rPr lang="en-US" dirty="0"/>
              <a:t>: With distant supervision, what would be the positive training examples (sentences) for a </a:t>
            </a:r>
            <a:r>
              <a:rPr lang="en-US" dirty="0" err="1"/>
              <a:t>bornIn</a:t>
            </a:r>
            <a:r>
              <a:rPr lang="en-US" dirty="0"/>
              <a:t> relation classifier?</a:t>
            </a:r>
          </a:p>
        </p:txBody>
      </p:sp>
    </p:spTree>
    <p:extLst>
      <p:ext uri="{BB962C8B-B14F-4D97-AF65-F5344CB8AC3E}">
        <p14:creationId xmlns:p14="http://schemas.microsoft.com/office/powerpoint/2010/main" val="398111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Task</a:t>
            </a:r>
            <a:r>
              <a:rPr lang="en-US" kern="0" dirty="0"/>
              <a:t>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BA073AB-3117-4130-A315-EA93B9847773}"/>
              </a:ext>
            </a:extLst>
          </p:cNvPr>
          <p:cNvSpPr/>
          <p:nvPr/>
        </p:nvSpPr>
        <p:spPr>
          <a:xfrm>
            <a:off x="5855677" y="1825625"/>
            <a:ext cx="1213338" cy="264086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55026D29-00C7-4330-AFF5-FB7858C5ADBE}"/>
              </a:ext>
            </a:extLst>
          </p:cNvPr>
          <p:cNvSpPr/>
          <p:nvPr/>
        </p:nvSpPr>
        <p:spPr>
          <a:xfrm>
            <a:off x="5895975" y="4601426"/>
            <a:ext cx="1278548" cy="1517289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0DF61-DD1B-43FE-AAE6-1157F5B0C322}"/>
              </a:ext>
            </a:extLst>
          </p:cNvPr>
          <p:cNvSpPr txBox="1"/>
          <p:nvPr/>
        </p:nvSpPr>
        <p:spPr>
          <a:xfrm>
            <a:off x="7244860" y="2961392"/>
            <a:ext cx="1446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A8B0F-D139-4EB1-BDDB-FC0A4EA0918E}"/>
              </a:ext>
            </a:extLst>
          </p:cNvPr>
          <p:cNvSpPr txBox="1"/>
          <p:nvPr/>
        </p:nvSpPr>
        <p:spPr>
          <a:xfrm>
            <a:off x="7222879" y="5175404"/>
            <a:ext cx="158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 week</a:t>
            </a:r>
          </a:p>
        </p:txBody>
      </p:sp>
    </p:spTree>
    <p:extLst>
      <p:ext uri="{BB962C8B-B14F-4D97-AF65-F5344CB8AC3E}">
        <p14:creationId xmlns:p14="http://schemas.microsoft.com/office/powerpoint/2010/main" val="27961552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5" r="25028" b="7505"/>
          <a:stretch/>
        </p:blipFill>
        <p:spPr>
          <a:xfrm>
            <a:off x="791953" y="1573161"/>
            <a:ext cx="6694697" cy="4159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50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3906" y="796663"/>
            <a:ext cx="857618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Challenge 1: Overlapping relations</a:t>
            </a:r>
          </a:p>
        </p:txBody>
      </p:sp>
    </p:spTree>
    <p:extLst>
      <p:ext uri="{BB962C8B-B14F-4D97-AF65-F5344CB8AC3E}">
        <p14:creationId xmlns:p14="http://schemas.microsoft.com/office/powerpoint/2010/main" val="1831570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2: Irrelevant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38812"/>
            <a:ext cx="7886700" cy="4351338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B050"/>
                </a:solidFill>
              </a:rPr>
              <a:t>capitalOf</a:t>
            </a:r>
            <a:r>
              <a:rPr lang="en-US" sz="2000" dirty="0">
                <a:solidFill>
                  <a:srgbClr val="00B050"/>
                </a:solidFill>
              </a:rPr>
              <a:t>(Paris, France)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r>
              <a:rPr lang="en-US" sz="2000" i="1" dirty="0">
                <a:solidFill>
                  <a:srgbClr val="00B050"/>
                </a:solidFill>
              </a:rPr>
              <a:t>Paris is the capital of France.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French authorities tightened security measures after the Paris attacks.</a:t>
            </a:r>
          </a:p>
          <a:p>
            <a:r>
              <a:rPr lang="en-US" sz="2000" i="1" dirty="0">
                <a:solidFill>
                  <a:srgbClr val="00B050"/>
                </a:solidFill>
              </a:rPr>
              <a:t>Paris is a popular tourist destination in France.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May lead to learning of 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wrong patterns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 May lead to not extracting relations if few relevant contexts are </a:t>
            </a:r>
            <a:r>
              <a:rPr 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overshadowed</a:t>
            </a:r>
            <a:r>
              <a:rPr lang="en-US" sz="2000" dirty="0">
                <a:sym typeface="Wingdings" panose="05000000000000000000" pitchFamily="2" charset="2"/>
              </a:rPr>
              <a:t> by many irrelevant ones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5238750"/>
            <a:ext cx="6962775" cy="16192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44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the naive assumption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90264" cy="470299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sym typeface="Wingdings" panose="05000000000000000000" pitchFamily="2" charset="2"/>
              </a:rPr>
              <a:t> At-least-one assumption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[Riedel et al., 2010]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ym typeface="Wingdings" panose="05000000000000000000" pitchFamily="2" charset="2"/>
              </a:rPr>
              <a:t>“</a:t>
            </a:r>
            <a:r>
              <a:rPr lang="en-US" dirty="0"/>
              <a:t>If two entities participate in a relation, at least one sentence that mentions these two entities might express that relation.”</a:t>
            </a:r>
          </a:p>
          <a:p>
            <a:pPr>
              <a:lnSpc>
                <a:spcPct val="120000"/>
              </a:lnSpc>
            </a:pPr>
            <a:r>
              <a:rPr lang="en-US" dirty="0"/>
              <a:t>Probabilistic model that simultaneously estimates whether relations hold, and which sentences express them.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Binary variables for contexts per entity pair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Contexts grouped for relation prediction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Precision jumps from 87% to 91% (=31% reduction in error)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819" t="3402" r="7799"/>
          <a:stretch/>
        </p:blipFill>
        <p:spPr>
          <a:xfrm>
            <a:off x="4718914" y="1327355"/>
            <a:ext cx="4425086" cy="326431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02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>
                <a:solidFill>
                  <a:srgbClr val="0000FF"/>
                </a:solidFill>
              </a:rPr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67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CINEX [Mirza et al., 2018]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Instructive example of distant supervision with cleaning</a:t>
            </a:r>
          </a:p>
          <a:p>
            <a:r>
              <a:rPr lang="en-US" dirty="0"/>
              <a:t>Common twin of Wikipedia, Wikidata</a:t>
            </a:r>
          </a:p>
          <a:p>
            <a:r>
              <a:rPr lang="en-US" dirty="0"/>
              <a:t>Focused on relation between entities </a:t>
            </a:r>
            <a:br>
              <a:rPr lang="en-US" dirty="0"/>
            </a:br>
            <a:r>
              <a:rPr lang="en-US" dirty="0"/>
              <a:t>and quantity expressions (counting quantifiers)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79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700" dirty="0"/>
              <a:t>Counting Quantifiers (CQs)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1650" dirty="0">
                    <a:solidFill>
                      <a:srgbClr val="232325"/>
                    </a:solidFill>
                  </a:rPr>
                  <a:t>Fully qualified facts: &lt;S, P, O&gt;</a:t>
                </a:r>
              </a:p>
              <a:p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r>
                  <a:rPr lang="en-US" sz="1650" dirty="0"/>
                  <a:t>Counting information: &lt;S, P, </a:t>
                </a:r>
                <a14:m>
                  <m:oMath xmlns:m="http://schemas.openxmlformats.org/officeDocument/2006/math">
                    <m:r>
                      <a:rPr lang="en-US" sz="1650" b="0" i="1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sz="1650" dirty="0"/>
                  <a:t>O&gt;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 algn="ctr">
                  <a:buNone/>
                </a:pPr>
                <a:r>
                  <a:rPr lang="en-US" sz="1800" dirty="0"/>
                  <a:t>“There exists a specific number of O for a given SP pair”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9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13710"/>
              </p:ext>
            </p:extLst>
          </p:nvPr>
        </p:nvGraphicFramePr>
        <p:xfrm>
          <a:off x="796292" y="2314574"/>
          <a:ext cx="7850938" cy="495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3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&lt;California, </a:t>
                      </a:r>
                      <a:r>
                        <a:rPr lang="en-US" sz="1400" b="0" dirty="0" err="1">
                          <a:solidFill>
                            <a:srgbClr val="00B050"/>
                          </a:solidFill>
                        </a:rPr>
                        <a:t>hasCounty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, Monterey&gt;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&lt;Donald Trump, </a:t>
                      </a:r>
                      <a:r>
                        <a:rPr lang="en-US" sz="1400" b="0" dirty="0" err="1">
                          <a:solidFill>
                            <a:srgbClr val="00B050"/>
                          </a:solidFill>
                        </a:rPr>
                        <a:t>hasSpouse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, </a:t>
                      </a:r>
                      <a:r>
                        <a:rPr lang="en-US" sz="1400" b="0" dirty="0" err="1">
                          <a:solidFill>
                            <a:srgbClr val="00B050"/>
                          </a:solidFill>
                        </a:rPr>
                        <a:t>Melania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400" b="0" dirty="0" err="1">
                          <a:solidFill>
                            <a:srgbClr val="00B050"/>
                          </a:solidFill>
                        </a:rPr>
                        <a:t>Knauss</a:t>
                      </a:r>
                      <a:r>
                        <a:rPr lang="en-US" sz="1400" b="0" dirty="0">
                          <a:solidFill>
                            <a:srgbClr val="00B050"/>
                          </a:solidFill>
                        </a:rPr>
                        <a:t>&gt;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998277"/>
                  </p:ext>
                </p:extLst>
              </p:nvPr>
            </p:nvGraphicFramePr>
            <p:xfrm>
              <a:off x="796293" y="3275188"/>
              <a:ext cx="7626463" cy="285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8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5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575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&lt;California, </a:t>
                          </a:r>
                          <a:r>
                            <a:rPr lang="en-US" sz="1400" b="0" dirty="0" err="1">
                              <a:solidFill>
                                <a:srgbClr val="00B050"/>
                              </a:solidFill>
                            </a:rPr>
                            <a:t>hasCounty</a:t>
                          </a:r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∃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58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&gt;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&lt;Donald Trump, </a:t>
                          </a:r>
                          <a:r>
                            <a:rPr lang="en-US" sz="1400" b="0" dirty="0" err="1">
                              <a:solidFill>
                                <a:srgbClr val="00B050"/>
                              </a:solidFill>
                            </a:rPr>
                            <a:t>hasSpouse</a:t>
                          </a:r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∃</m:t>
                              </m:r>
                              <m:r>
                                <a:rPr lang="en-US" sz="1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400" b="0" dirty="0">
                              <a:solidFill>
                                <a:srgbClr val="00B050"/>
                              </a:solidFill>
                            </a:rPr>
                            <a:t>&gt;</a:t>
                          </a:r>
                        </a:p>
                      </a:txBody>
                      <a:tcPr marL="68580" marR="68580" marT="34290" marB="3429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4998277"/>
                  </p:ext>
                </p:extLst>
              </p:nvPr>
            </p:nvGraphicFramePr>
            <p:xfrm>
              <a:off x="796293" y="3275188"/>
              <a:ext cx="7626463" cy="2857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688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57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857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t="-4167" r="-126401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79113" t="-4167" b="-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1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CQ Extraction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2" descr="C:\Users\Paramita\Downloads\440px-Angelina_Jolie_2_June_2014_(cropp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801" y="2730234"/>
            <a:ext cx="743999" cy="105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5721" y="248401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89360" y="2484011"/>
            <a:ext cx="1485675" cy="577080"/>
            <a:chOff x="505641" y="3479800"/>
            <a:chExt cx="1980899" cy="769440"/>
          </a:xfrm>
        </p:grpSpPr>
        <p:sp>
          <p:nvSpPr>
            <p:cNvPr id="9" name="TextBox 8"/>
            <p:cNvSpPr txBox="1"/>
            <p:nvPr/>
          </p:nvSpPr>
          <p:spPr>
            <a:xfrm>
              <a:off x="707250" y="3695243"/>
              <a:ext cx="1779290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err="1"/>
                <a:t>hasChild</a:t>
              </a:r>
              <a:endParaRPr lang="en-US" sz="21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641" y="3479800"/>
              <a:ext cx="4385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290" name="Group 271"/>
          <p:cNvGrpSpPr/>
          <p:nvPr/>
        </p:nvGrpSpPr>
        <p:grpSpPr>
          <a:xfrm>
            <a:off x="2254689" y="2730234"/>
            <a:ext cx="822106" cy="1056818"/>
            <a:chOff x="1607760" y="2855520"/>
            <a:chExt cx="263160" cy="371160"/>
          </a:xfrm>
        </p:grpSpPr>
        <p:sp>
          <p:nvSpPr>
            <p:cNvPr id="291" name="CustomShape 272"/>
            <p:cNvSpPr/>
            <p:nvPr/>
          </p:nvSpPr>
          <p:spPr>
            <a:xfrm>
              <a:off x="1607760" y="2855520"/>
              <a:ext cx="263160" cy="371160"/>
            </a:xfrm>
            <a:prstGeom prst="foldedCorner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360">
              <a:solidFill>
                <a:srgbClr val="B5DCDE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2" name="Line 273"/>
            <p:cNvSpPr/>
            <p:nvPr/>
          </p:nvSpPr>
          <p:spPr>
            <a:xfrm>
              <a:off x="1659960" y="2909160"/>
              <a:ext cx="158760" cy="36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Line 274"/>
            <p:cNvSpPr/>
            <p:nvPr/>
          </p:nvSpPr>
          <p:spPr>
            <a:xfrm>
              <a:off x="1659960" y="2941200"/>
              <a:ext cx="158760" cy="36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4" name="Line 275"/>
            <p:cNvSpPr/>
            <p:nvPr/>
          </p:nvSpPr>
          <p:spPr>
            <a:xfrm>
              <a:off x="1659960" y="2971080"/>
              <a:ext cx="158760" cy="36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5" name="Line 276"/>
            <p:cNvSpPr/>
            <p:nvPr/>
          </p:nvSpPr>
          <p:spPr>
            <a:xfrm>
              <a:off x="1659960" y="3004560"/>
              <a:ext cx="162000" cy="180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Line 277"/>
            <p:cNvSpPr/>
            <p:nvPr/>
          </p:nvSpPr>
          <p:spPr>
            <a:xfrm>
              <a:off x="1659960" y="3036240"/>
              <a:ext cx="158760" cy="36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Line 278"/>
            <p:cNvSpPr/>
            <p:nvPr/>
          </p:nvSpPr>
          <p:spPr>
            <a:xfrm>
              <a:off x="1663200" y="3067920"/>
              <a:ext cx="160391" cy="394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Line 279"/>
            <p:cNvSpPr/>
            <p:nvPr/>
          </p:nvSpPr>
          <p:spPr>
            <a:xfrm>
              <a:off x="1659960" y="3098160"/>
              <a:ext cx="163631" cy="1474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Line 280"/>
            <p:cNvSpPr/>
            <p:nvPr/>
          </p:nvSpPr>
          <p:spPr>
            <a:xfrm flipV="1">
              <a:off x="1659960" y="3132000"/>
              <a:ext cx="163631" cy="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Line 281"/>
            <p:cNvSpPr/>
            <p:nvPr/>
          </p:nvSpPr>
          <p:spPr>
            <a:xfrm flipV="1">
              <a:off x="1659960" y="3163320"/>
              <a:ext cx="158760" cy="1440"/>
            </a:xfrm>
            <a:prstGeom prst="line">
              <a:avLst/>
            </a:prstGeom>
            <a:ln w="648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" name="TextBox 13"/>
          <p:cNvSpPr txBox="1"/>
          <p:nvPr/>
        </p:nvSpPr>
        <p:spPr>
          <a:xfrm>
            <a:off x="2603292" y="2043460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Given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647171" y="2043460"/>
            <a:ext cx="2246053" cy="1006092"/>
            <a:chOff x="6805661" y="1581613"/>
            <a:chExt cx="2994738" cy="1341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75336" y="2369072"/>
                  <a:ext cx="699337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b="1" i="1">
                          <a:latin typeface="Cambria Math"/>
                          <a:ea typeface="Cambria Math"/>
                        </a:rPr>
                        <m:t>∃</m:t>
                      </m:r>
                    </m:oMath>
                  </a14:m>
                  <a:r>
                    <a:rPr lang="en-US" sz="2100" b="1" dirty="0"/>
                    <a:t>6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5336" y="2369072"/>
                  <a:ext cx="699337" cy="553997"/>
                </a:xfrm>
                <a:prstGeom prst="rect">
                  <a:avLst/>
                </a:prstGeom>
                <a:blipFill>
                  <a:blip r:embed="rId3"/>
                  <a:stretch>
                    <a:fillRect t="-10294" r="-15116" b="-27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6805661" y="2449254"/>
              <a:ext cx="876300" cy="394979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13300" y="1581613"/>
              <a:ext cx="18870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Determine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342678" y="2350662"/>
            <a:ext cx="33245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3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hardness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42" y="1940502"/>
            <a:ext cx="7574972" cy="4060248"/>
          </a:xfrm>
        </p:spPr>
        <p:txBody>
          <a:bodyPr>
            <a:normAutofit/>
          </a:bodyPr>
          <a:lstStyle/>
          <a:p>
            <a:r>
              <a:rPr lang="en-US" sz="1950" dirty="0"/>
              <a:t>Various expressions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sz="1350" dirty="0"/>
              <a:t>Explicit numerals (cardinal numbers)	</a:t>
            </a:r>
            <a:r>
              <a:rPr lang="en-US" sz="1350" dirty="0">
                <a:solidFill>
                  <a:srgbClr val="00B050"/>
                </a:solidFill>
              </a:rPr>
              <a:t>“has five children”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sz="1350" dirty="0"/>
              <a:t>Lower bounds (ordinal numbers)		</a:t>
            </a:r>
            <a:r>
              <a:rPr lang="en-US" sz="1350" dirty="0">
                <a:solidFill>
                  <a:srgbClr val="00B050"/>
                </a:solidFill>
              </a:rPr>
              <a:t>“his third wife”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sz="1350" dirty="0"/>
              <a:t>Number-related noun phrases		</a:t>
            </a:r>
            <a:r>
              <a:rPr lang="en-US" sz="1350" dirty="0">
                <a:solidFill>
                  <a:srgbClr val="00B050"/>
                </a:solidFill>
              </a:rPr>
              <a:t>‘twins’ or ‘quartet’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sz="1350" dirty="0"/>
              <a:t>Existence-proving articles			</a:t>
            </a:r>
            <a:r>
              <a:rPr lang="en-US" sz="1350" dirty="0">
                <a:solidFill>
                  <a:srgbClr val="00B050"/>
                </a:solidFill>
              </a:rPr>
              <a:t>“has a brother”</a:t>
            </a:r>
          </a:p>
          <a:p>
            <a:pPr marL="754380" lvl="2" indent="-342900">
              <a:buFont typeface="+mj-lt"/>
              <a:buAutoNum type="arabicPeriod"/>
            </a:pPr>
            <a:r>
              <a:rPr lang="en-US" sz="1350" dirty="0"/>
              <a:t>Non-existence adverbs			</a:t>
            </a:r>
            <a:r>
              <a:rPr lang="en-US" sz="1350" dirty="0">
                <a:solidFill>
                  <a:srgbClr val="00B050"/>
                </a:solidFill>
              </a:rPr>
              <a:t>‘never’ or ‘without’</a:t>
            </a:r>
          </a:p>
          <a:p>
            <a:pPr>
              <a:spcBef>
                <a:spcPts val="900"/>
              </a:spcBef>
            </a:pPr>
            <a:endParaRPr lang="en-US" sz="1950" dirty="0"/>
          </a:p>
          <a:p>
            <a:pPr>
              <a:spcBef>
                <a:spcPts val="900"/>
              </a:spcBef>
            </a:pPr>
            <a:r>
              <a:rPr lang="en-US" sz="1950" dirty="0"/>
              <a:t>Compositionality</a:t>
            </a:r>
          </a:p>
          <a:p>
            <a:pPr lvl="2">
              <a:spcBef>
                <a:spcPts val="900"/>
              </a:spcBef>
            </a:pPr>
            <a:r>
              <a:rPr lang="en-US" dirty="0">
                <a:solidFill>
                  <a:srgbClr val="00B050"/>
                </a:solidFill>
              </a:rPr>
              <a:t>In 2016, Jolie brought her twins, one daughter and three adopted children to the gala.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58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69746" y="1075542"/>
            <a:ext cx="7576843" cy="6296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CINEX</a:t>
            </a:r>
            <a:r>
              <a:rPr lang="en-US" sz="2700" dirty="0"/>
              <a:t>: </a:t>
            </a:r>
            <a:r>
              <a:rPr lang="en-US" sz="2700" dirty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sz="2700" dirty="0"/>
              <a:t>ounting 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</a:rPr>
              <a:t>IN</a:t>
            </a:r>
            <a:r>
              <a:rPr lang="en-US" sz="2700" dirty="0" err="1"/>
              <a:t>formation</a:t>
            </a:r>
            <a:r>
              <a:rPr lang="en-US" sz="2700" dirty="0"/>
              <a:t> </a:t>
            </a:r>
            <a:r>
              <a:rPr lang="en-US" sz="2700" dirty="0" err="1">
                <a:solidFill>
                  <a:schemeClr val="accent2">
                    <a:lumMod val="75000"/>
                  </a:schemeClr>
                </a:solidFill>
              </a:rPr>
              <a:t>EX</a:t>
            </a:r>
            <a:r>
              <a:rPr lang="en-US" sz="2700" dirty="0" err="1"/>
              <a:t>traction</a:t>
            </a:r>
            <a:endParaRPr lang="en-US" sz="2700" dirty="0"/>
          </a:p>
        </p:txBody>
      </p:sp>
      <p:sp>
        <p:nvSpPr>
          <p:cNvPr id="5" name="CustomShape 1"/>
          <p:cNvSpPr/>
          <p:nvPr/>
        </p:nvSpPr>
        <p:spPr>
          <a:xfrm>
            <a:off x="1614911" y="2505075"/>
            <a:ext cx="2564762" cy="2025633"/>
          </a:xfrm>
          <a:prstGeom prst="roundRect">
            <a:avLst>
              <a:gd name="adj" fmla="val 7976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t" anchorCtr="0"/>
          <a:lstStyle/>
          <a:p>
            <a:pPr algn="ctr">
              <a:lnSpc>
                <a:spcPct val="100000"/>
              </a:lnSpc>
            </a:pPr>
            <a:r>
              <a:rPr lang="en-US" sz="1650" spc="-1" dirty="0">
                <a:solidFill>
                  <a:srgbClr val="000000"/>
                </a:solidFill>
              </a:rPr>
              <a:t>Stage 1</a:t>
            </a:r>
            <a:r>
              <a:rPr lang="en-US" sz="1650" b="1" spc="-1" dirty="0">
                <a:solidFill>
                  <a:srgbClr val="000000"/>
                </a:solidFill>
              </a:rPr>
              <a:t>: </a:t>
            </a:r>
          </a:p>
          <a:p>
            <a:pPr algn="ctr"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</a:rPr>
              <a:t>CQ</a:t>
            </a:r>
            <a:r>
              <a:rPr lang="en-US" sz="2100" b="1" spc="-1" dirty="0">
                <a:solidFill>
                  <a:srgbClr val="000000"/>
                </a:solidFill>
              </a:rPr>
              <a:t> </a:t>
            </a:r>
            <a:r>
              <a:rPr lang="en-US" sz="2100" spc="-1" dirty="0">
                <a:solidFill>
                  <a:srgbClr val="000000"/>
                </a:solidFill>
              </a:rPr>
              <a:t>Recognition</a:t>
            </a:r>
            <a:endParaRPr lang="en-US" sz="2100" spc="-1" dirty="0"/>
          </a:p>
          <a:p>
            <a:pPr algn="ctr">
              <a:lnSpc>
                <a:spcPct val="100000"/>
              </a:lnSpc>
            </a:pPr>
            <a:endParaRPr lang="en-US" sz="1500" b="1" spc="-1" dirty="0"/>
          </a:p>
          <a:p>
            <a:pPr algn="ctr">
              <a:lnSpc>
                <a:spcPct val="100000"/>
              </a:lnSpc>
            </a:pPr>
            <a:endParaRPr lang="en-US" sz="1500" b="1" spc="-1" dirty="0"/>
          </a:p>
          <a:p>
            <a:pPr algn="ctr">
              <a:lnSpc>
                <a:spcPct val="100000"/>
              </a:lnSpc>
            </a:pPr>
            <a:endParaRPr lang="en-US" sz="1500" b="1" spc="-1" dirty="0"/>
          </a:p>
          <a:p>
            <a:pPr algn="ctr">
              <a:lnSpc>
                <a:spcPct val="100000"/>
              </a:lnSpc>
            </a:pPr>
            <a:endParaRPr lang="en-US" sz="1500" b="1" spc="-1" dirty="0"/>
          </a:p>
          <a:p>
            <a:pPr algn="ctr">
              <a:lnSpc>
                <a:spcPct val="100000"/>
              </a:lnSpc>
            </a:pPr>
            <a:endParaRPr lang="en-US" sz="1500" b="1" spc="-1" dirty="0"/>
          </a:p>
        </p:txBody>
      </p:sp>
      <p:sp>
        <p:nvSpPr>
          <p:cNvPr id="6" name="CustomShape 2"/>
          <p:cNvSpPr/>
          <p:nvPr/>
        </p:nvSpPr>
        <p:spPr>
          <a:xfrm>
            <a:off x="4372227" y="2505075"/>
            <a:ext cx="2532111" cy="2025633"/>
          </a:xfrm>
          <a:prstGeom prst="roundRect">
            <a:avLst>
              <a:gd name="adj" fmla="val 9599"/>
            </a:avLst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t" anchorCtr="0"/>
          <a:lstStyle/>
          <a:p>
            <a:pPr algn="ctr">
              <a:lnSpc>
                <a:spcPct val="100000"/>
              </a:lnSpc>
            </a:pPr>
            <a:r>
              <a:rPr lang="en-US" sz="1650" spc="-1" dirty="0">
                <a:solidFill>
                  <a:srgbClr val="000000"/>
                </a:solidFill>
                <a:latin typeface="+mj-lt"/>
              </a:rPr>
              <a:t>Stage 2:</a:t>
            </a:r>
            <a:r>
              <a:rPr lang="en-US" sz="1650" spc="-1" dirty="0">
                <a:latin typeface="+mj-lt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000000"/>
                </a:solidFill>
                <a:latin typeface="+mj-lt"/>
              </a:rPr>
              <a:t>CQ Consolidation</a:t>
            </a:r>
            <a:endParaRPr lang="en-US" sz="20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5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5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5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500" spc="-1" dirty="0">
              <a:latin typeface="+mj-lt"/>
            </a:endParaRPr>
          </a:p>
          <a:p>
            <a:pPr algn="ctr">
              <a:lnSpc>
                <a:spcPct val="100000"/>
              </a:lnSpc>
            </a:pPr>
            <a:endParaRPr lang="en-US" sz="1500" spc="-1" dirty="0">
              <a:latin typeface="+mj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7300" y="3386949"/>
            <a:ext cx="2319836" cy="450332"/>
            <a:chOff x="2538826" y="1844824"/>
            <a:chExt cx="3093114" cy="600443"/>
          </a:xfrm>
        </p:grpSpPr>
        <p:sp>
          <p:nvSpPr>
            <p:cNvPr id="8" name="CustomShape 3"/>
            <p:cNvSpPr/>
            <p:nvPr/>
          </p:nvSpPr>
          <p:spPr>
            <a:xfrm>
              <a:off x="2538826" y="1855227"/>
              <a:ext cx="1336574" cy="5900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7500" tIns="33750" rIns="67500" bIns="33750" anchor="ctr"/>
            <a:lstStyle/>
            <a:p>
              <a:pPr algn="ctr">
                <a:lnSpc>
                  <a:spcPct val="100000"/>
                </a:lnSpc>
              </a:pPr>
              <a:r>
                <a:rPr lang="en-US" sz="1500" spc="-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CRF</a:t>
              </a:r>
              <a:endParaRPr lang="en-US" sz="1500" spc="-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CustomShape 4"/>
            <p:cNvSpPr/>
            <p:nvPr/>
          </p:nvSpPr>
          <p:spPr>
            <a:xfrm>
              <a:off x="4295522" y="1844824"/>
              <a:ext cx="1336418" cy="590040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7500" tIns="33750" rIns="67500" bIns="33750" anchor="ctr"/>
            <a:lstStyle/>
            <a:p>
              <a:pPr algn="ctr">
                <a:lnSpc>
                  <a:spcPct val="100000"/>
                </a:lnSpc>
              </a:pPr>
              <a:r>
                <a:rPr lang="en-US" sz="1500" spc="-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LSTM</a:t>
              </a:r>
              <a:endParaRPr lang="en-US" sz="1500" spc="-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" name="CustomShape 5"/>
            <p:cNvSpPr/>
            <p:nvPr/>
          </p:nvSpPr>
          <p:spPr>
            <a:xfrm>
              <a:off x="3865833" y="1969142"/>
              <a:ext cx="69120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67500" tIns="33750" rIns="67500" bIns="33750"/>
            <a:lstStyle/>
            <a:p>
              <a:pPr>
                <a:lnSpc>
                  <a:spcPct val="100000"/>
                </a:lnSpc>
              </a:pPr>
              <a:r>
                <a:rPr lang="en-US" sz="1425" spc="-1" dirty="0">
                  <a:solidFill>
                    <a:srgbClr val="000000"/>
                  </a:solidFill>
                  <a:latin typeface="+mj-lt"/>
                </a:rPr>
                <a:t>or</a:t>
              </a:r>
              <a:endParaRPr lang="en-US" sz="1425" spc="-1" dirty="0">
                <a:latin typeface="+mj-lt"/>
              </a:endParaRPr>
            </a:p>
          </p:txBody>
        </p:sp>
      </p:grpSp>
      <p:pic>
        <p:nvPicPr>
          <p:cNvPr id="11" name="Picture 2"/>
          <p:cNvPicPr/>
          <p:nvPr/>
        </p:nvPicPr>
        <p:blipFill>
          <a:blip r:embed="rId3"/>
          <a:stretch/>
        </p:blipFill>
        <p:spPr>
          <a:xfrm>
            <a:off x="153401" y="1972205"/>
            <a:ext cx="1114830" cy="788400"/>
          </a:xfrm>
          <a:prstGeom prst="rect">
            <a:avLst/>
          </a:prstGeom>
          <a:ln>
            <a:noFill/>
          </a:ln>
        </p:spPr>
      </p:pic>
      <p:grpSp>
        <p:nvGrpSpPr>
          <p:cNvPr id="302" name="Group 301"/>
          <p:cNvGrpSpPr/>
          <p:nvPr/>
        </p:nvGrpSpPr>
        <p:grpSpPr>
          <a:xfrm>
            <a:off x="365486" y="4825925"/>
            <a:ext cx="1401030" cy="752220"/>
            <a:chOff x="487314" y="5291567"/>
            <a:chExt cx="1868040" cy="1002960"/>
          </a:xfrm>
        </p:grpSpPr>
        <p:grpSp>
          <p:nvGrpSpPr>
            <p:cNvPr id="13" name="Group 7"/>
            <p:cNvGrpSpPr/>
            <p:nvPr/>
          </p:nvGrpSpPr>
          <p:grpSpPr>
            <a:xfrm>
              <a:off x="487314" y="5313887"/>
              <a:ext cx="264600" cy="369360"/>
              <a:chOff x="240840" y="2877840"/>
              <a:chExt cx="264600" cy="369360"/>
            </a:xfrm>
          </p:grpSpPr>
          <p:sp>
            <p:nvSpPr>
              <p:cNvPr id="278" name="CustomShape 8"/>
              <p:cNvSpPr/>
              <p:nvPr/>
            </p:nvSpPr>
            <p:spPr>
              <a:xfrm>
                <a:off x="240840" y="2877840"/>
                <a:ext cx="26460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9" name="Line 9"/>
              <p:cNvSpPr/>
              <p:nvPr/>
            </p:nvSpPr>
            <p:spPr>
              <a:xfrm>
                <a:off x="293040" y="2930040"/>
                <a:ext cx="1605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0" name="Line 10"/>
              <p:cNvSpPr/>
              <p:nvPr/>
            </p:nvSpPr>
            <p:spPr>
              <a:xfrm>
                <a:off x="293040" y="2960280"/>
                <a:ext cx="1605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1" name="Line 11"/>
              <p:cNvSpPr/>
              <p:nvPr/>
            </p:nvSpPr>
            <p:spPr>
              <a:xfrm>
                <a:off x="293040" y="2991960"/>
                <a:ext cx="1605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2" name="Line 12"/>
              <p:cNvSpPr/>
              <p:nvPr/>
            </p:nvSpPr>
            <p:spPr>
              <a:xfrm>
                <a:off x="293040" y="3026880"/>
                <a:ext cx="1605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3" name="Line 13"/>
              <p:cNvSpPr/>
              <p:nvPr/>
            </p:nvSpPr>
            <p:spPr>
              <a:xfrm>
                <a:off x="293040" y="3058560"/>
                <a:ext cx="1605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4" name="Line 14"/>
              <p:cNvSpPr/>
              <p:nvPr/>
            </p:nvSpPr>
            <p:spPr>
              <a:xfrm>
                <a:off x="299520" y="3088800"/>
                <a:ext cx="1569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5" name="Line 15"/>
              <p:cNvSpPr/>
              <p:nvPr/>
            </p:nvSpPr>
            <p:spPr>
              <a:xfrm>
                <a:off x="293040" y="3119040"/>
                <a:ext cx="1605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6" name="Line 16"/>
              <p:cNvSpPr/>
              <p:nvPr/>
            </p:nvSpPr>
            <p:spPr>
              <a:xfrm>
                <a:off x="293040" y="3155400"/>
                <a:ext cx="1605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87" name="Line 17"/>
              <p:cNvSpPr/>
              <p:nvPr/>
            </p:nvSpPr>
            <p:spPr>
              <a:xfrm>
                <a:off x="293040" y="3185640"/>
                <a:ext cx="1605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4" name="Group 18"/>
            <p:cNvGrpSpPr/>
            <p:nvPr/>
          </p:nvGrpSpPr>
          <p:grpSpPr>
            <a:xfrm>
              <a:off x="611154" y="5434487"/>
              <a:ext cx="245880" cy="371160"/>
              <a:chOff x="364680" y="2998440"/>
              <a:chExt cx="245880" cy="371160"/>
            </a:xfrm>
          </p:grpSpPr>
          <p:sp>
            <p:nvSpPr>
              <p:cNvPr id="268" name="CustomShape 19"/>
              <p:cNvSpPr/>
              <p:nvPr/>
            </p:nvSpPr>
            <p:spPr>
              <a:xfrm>
                <a:off x="364680" y="2998440"/>
                <a:ext cx="24588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69" name="Line 20"/>
              <p:cNvSpPr/>
              <p:nvPr/>
            </p:nvSpPr>
            <p:spPr>
              <a:xfrm>
                <a:off x="418680" y="30520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0" name="Line 21"/>
              <p:cNvSpPr/>
              <p:nvPr/>
            </p:nvSpPr>
            <p:spPr>
              <a:xfrm>
                <a:off x="418680" y="308232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1" name="Line 22"/>
              <p:cNvSpPr/>
              <p:nvPr/>
            </p:nvSpPr>
            <p:spPr>
              <a:xfrm>
                <a:off x="418680" y="31140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2" name="Line 23"/>
              <p:cNvSpPr/>
              <p:nvPr/>
            </p:nvSpPr>
            <p:spPr>
              <a:xfrm>
                <a:off x="418680" y="31489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3" name="Line 24"/>
              <p:cNvSpPr/>
              <p:nvPr/>
            </p:nvSpPr>
            <p:spPr>
              <a:xfrm>
                <a:off x="418680" y="31806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4" name="Line 25"/>
              <p:cNvSpPr/>
              <p:nvPr/>
            </p:nvSpPr>
            <p:spPr>
              <a:xfrm>
                <a:off x="423360" y="321084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5" name="Line 26"/>
              <p:cNvSpPr/>
              <p:nvPr/>
            </p:nvSpPr>
            <p:spPr>
              <a:xfrm>
                <a:off x="418680" y="32425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6" name="Line 27"/>
              <p:cNvSpPr/>
              <p:nvPr/>
            </p:nvSpPr>
            <p:spPr>
              <a:xfrm>
                <a:off x="418680" y="32774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77" name="Line 28"/>
              <p:cNvSpPr/>
              <p:nvPr/>
            </p:nvSpPr>
            <p:spPr>
              <a:xfrm>
                <a:off x="418680" y="33076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5" name="Group 29"/>
            <p:cNvGrpSpPr/>
            <p:nvPr/>
          </p:nvGrpSpPr>
          <p:grpSpPr>
            <a:xfrm>
              <a:off x="704754" y="5556527"/>
              <a:ext cx="263160" cy="371160"/>
              <a:chOff x="458280" y="3120480"/>
              <a:chExt cx="263160" cy="371160"/>
            </a:xfrm>
          </p:grpSpPr>
          <p:sp>
            <p:nvSpPr>
              <p:cNvPr id="258" name="CustomShape 30"/>
              <p:cNvSpPr/>
              <p:nvPr/>
            </p:nvSpPr>
            <p:spPr>
              <a:xfrm>
                <a:off x="458280" y="3120480"/>
                <a:ext cx="26316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9" name="Line 31"/>
              <p:cNvSpPr/>
              <p:nvPr/>
            </p:nvSpPr>
            <p:spPr>
              <a:xfrm>
                <a:off x="510480" y="317268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0" name="Line 32"/>
              <p:cNvSpPr/>
              <p:nvPr/>
            </p:nvSpPr>
            <p:spPr>
              <a:xfrm>
                <a:off x="510480" y="3201480"/>
                <a:ext cx="15732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1" name="Line 33"/>
              <p:cNvSpPr/>
              <p:nvPr/>
            </p:nvSpPr>
            <p:spPr>
              <a:xfrm>
                <a:off x="510480" y="323460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2" name="Line 34"/>
              <p:cNvSpPr/>
              <p:nvPr/>
            </p:nvSpPr>
            <p:spPr>
              <a:xfrm>
                <a:off x="510480" y="326952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3" name="Line 35"/>
              <p:cNvSpPr/>
              <p:nvPr/>
            </p:nvSpPr>
            <p:spPr>
              <a:xfrm>
                <a:off x="510480" y="33015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4" name="Line 36"/>
              <p:cNvSpPr/>
              <p:nvPr/>
            </p:nvSpPr>
            <p:spPr>
              <a:xfrm>
                <a:off x="515520" y="333144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5" name="Line 37"/>
              <p:cNvSpPr/>
              <p:nvPr/>
            </p:nvSpPr>
            <p:spPr>
              <a:xfrm>
                <a:off x="510480" y="336168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6" name="Line 38"/>
              <p:cNvSpPr/>
              <p:nvPr/>
            </p:nvSpPr>
            <p:spPr>
              <a:xfrm>
                <a:off x="510480" y="33984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67" name="Line 39"/>
              <p:cNvSpPr/>
              <p:nvPr/>
            </p:nvSpPr>
            <p:spPr>
              <a:xfrm>
                <a:off x="510480" y="343008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6" name="Group 40"/>
            <p:cNvGrpSpPr/>
            <p:nvPr/>
          </p:nvGrpSpPr>
          <p:grpSpPr>
            <a:xfrm>
              <a:off x="860274" y="5677487"/>
              <a:ext cx="263160" cy="374400"/>
              <a:chOff x="613800" y="3241440"/>
              <a:chExt cx="263160" cy="374400"/>
            </a:xfrm>
          </p:grpSpPr>
          <p:sp>
            <p:nvSpPr>
              <p:cNvPr id="248" name="CustomShape 41"/>
              <p:cNvSpPr/>
              <p:nvPr/>
            </p:nvSpPr>
            <p:spPr>
              <a:xfrm>
                <a:off x="613800" y="3241440"/>
                <a:ext cx="263160" cy="3744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9" name="Line 42"/>
              <p:cNvSpPr/>
              <p:nvPr/>
            </p:nvSpPr>
            <p:spPr>
              <a:xfrm>
                <a:off x="666000" y="32965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0" name="Line 43"/>
              <p:cNvSpPr/>
              <p:nvPr/>
            </p:nvSpPr>
            <p:spPr>
              <a:xfrm>
                <a:off x="666000" y="33267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1" name="Line 44"/>
              <p:cNvSpPr/>
              <p:nvPr/>
            </p:nvSpPr>
            <p:spPr>
              <a:xfrm>
                <a:off x="666000" y="33584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2" name="Line 45"/>
              <p:cNvSpPr/>
              <p:nvPr/>
            </p:nvSpPr>
            <p:spPr>
              <a:xfrm>
                <a:off x="666000" y="339336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3" name="Line 46"/>
              <p:cNvSpPr/>
              <p:nvPr/>
            </p:nvSpPr>
            <p:spPr>
              <a:xfrm>
                <a:off x="666000" y="34254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4" name="Line 47"/>
              <p:cNvSpPr/>
              <p:nvPr/>
            </p:nvSpPr>
            <p:spPr>
              <a:xfrm>
                <a:off x="672480" y="345528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5" name="Line 48"/>
              <p:cNvSpPr/>
              <p:nvPr/>
            </p:nvSpPr>
            <p:spPr>
              <a:xfrm>
                <a:off x="666000" y="34855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6" name="Line 49"/>
              <p:cNvSpPr/>
              <p:nvPr/>
            </p:nvSpPr>
            <p:spPr>
              <a:xfrm>
                <a:off x="666000" y="352368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57" name="Line 50"/>
              <p:cNvSpPr/>
              <p:nvPr/>
            </p:nvSpPr>
            <p:spPr>
              <a:xfrm>
                <a:off x="666000" y="355212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7" name="Group 51"/>
            <p:cNvGrpSpPr/>
            <p:nvPr/>
          </p:nvGrpSpPr>
          <p:grpSpPr>
            <a:xfrm>
              <a:off x="984114" y="5801327"/>
              <a:ext cx="263160" cy="371160"/>
              <a:chOff x="737640" y="3365280"/>
              <a:chExt cx="263160" cy="371160"/>
            </a:xfrm>
          </p:grpSpPr>
          <p:sp>
            <p:nvSpPr>
              <p:cNvPr id="238" name="CustomShape 52"/>
              <p:cNvSpPr/>
              <p:nvPr/>
            </p:nvSpPr>
            <p:spPr>
              <a:xfrm>
                <a:off x="737640" y="3365280"/>
                <a:ext cx="26316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9" name="Line 53"/>
              <p:cNvSpPr/>
              <p:nvPr/>
            </p:nvSpPr>
            <p:spPr>
              <a:xfrm>
                <a:off x="791640" y="3418920"/>
                <a:ext cx="1569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0" name="Line 54"/>
              <p:cNvSpPr/>
              <p:nvPr/>
            </p:nvSpPr>
            <p:spPr>
              <a:xfrm>
                <a:off x="791640" y="344916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1" name="Line 55"/>
              <p:cNvSpPr/>
              <p:nvPr/>
            </p:nvSpPr>
            <p:spPr>
              <a:xfrm>
                <a:off x="791640" y="347940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2" name="Line 56"/>
              <p:cNvSpPr/>
              <p:nvPr/>
            </p:nvSpPr>
            <p:spPr>
              <a:xfrm>
                <a:off x="791640" y="351720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3" name="Line 57"/>
              <p:cNvSpPr/>
              <p:nvPr/>
            </p:nvSpPr>
            <p:spPr>
              <a:xfrm>
                <a:off x="791640" y="354744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4" name="Line 58"/>
              <p:cNvSpPr/>
              <p:nvPr/>
            </p:nvSpPr>
            <p:spPr>
              <a:xfrm>
                <a:off x="794880" y="3577680"/>
                <a:ext cx="1569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5" name="Line 59"/>
              <p:cNvSpPr/>
              <p:nvPr/>
            </p:nvSpPr>
            <p:spPr>
              <a:xfrm>
                <a:off x="791640" y="3607920"/>
                <a:ext cx="1569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6" name="Line 60"/>
              <p:cNvSpPr/>
              <p:nvPr/>
            </p:nvSpPr>
            <p:spPr>
              <a:xfrm>
                <a:off x="791640" y="3642840"/>
                <a:ext cx="1569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47" name="Line 61"/>
              <p:cNvSpPr/>
              <p:nvPr/>
            </p:nvSpPr>
            <p:spPr>
              <a:xfrm>
                <a:off x="791640" y="367452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8" name="Group 62"/>
            <p:cNvGrpSpPr/>
            <p:nvPr/>
          </p:nvGrpSpPr>
          <p:grpSpPr>
            <a:xfrm>
              <a:off x="1107954" y="5923367"/>
              <a:ext cx="264600" cy="371160"/>
              <a:chOff x="861480" y="3487320"/>
              <a:chExt cx="264600" cy="371160"/>
            </a:xfrm>
          </p:grpSpPr>
          <p:sp>
            <p:nvSpPr>
              <p:cNvPr id="228" name="CustomShape 63"/>
              <p:cNvSpPr/>
              <p:nvPr/>
            </p:nvSpPr>
            <p:spPr>
              <a:xfrm>
                <a:off x="861480" y="3487320"/>
                <a:ext cx="26460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229" name="Line 64"/>
              <p:cNvSpPr/>
              <p:nvPr/>
            </p:nvSpPr>
            <p:spPr>
              <a:xfrm>
                <a:off x="913680" y="3541320"/>
                <a:ext cx="158760" cy="288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0" name="Line 65"/>
              <p:cNvSpPr/>
              <p:nvPr/>
            </p:nvSpPr>
            <p:spPr>
              <a:xfrm>
                <a:off x="913680" y="357120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1" name="Line 66"/>
              <p:cNvSpPr/>
              <p:nvPr/>
            </p:nvSpPr>
            <p:spPr>
              <a:xfrm>
                <a:off x="913680" y="360144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2" name="Line 67"/>
              <p:cNvSpPr/>
              <p:nvPr/>
            </p:nvSpPr>
            <p:spPr>
              <a:xfrm>
                <a:off x="913680" y="3637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3" name="Line 68"/>
              <p:cNvSpPr/>
              <p:nvPr/>
            </p:nvSpPr>
            <p:spPr>
              <a:xfrm>
                <a:off x="913680" y="36680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4" name="Line 69"/>
              <p:cNvSpPr/>
              <p:nvPr/>
            </p:nvSpPr>
            <p:spPr>
              <a:xfrm>
                <a:off x="916920" y="3701520"/>
                <a:ext cx="1620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5" name="Line 70"/>
              <p:cNvSpPr/>
              <p:nvPr/>
            </p:nvSpPr>
            <p:spPr>
              <a:xfrm>
                <a:off x="913680" y="37299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6" name="Line 71"/>
              <p:cNvSpPr/>
              <p:nvPr/>
            </p:nvSpPr>
            <p:spPr>
              <a:xfrm>
                <a:off x="913680" y="376488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37" name="Line 72"/>
              <p:cNvSpPr/>
              <p:nvPr/>
            </p:nvSpPr>
            <p:spPr>
              <a:xfrm>
                <a:off x="913680" y="379512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19" name="Group 73"/>
            <p:cNvGrpSpPr/>
            <p:nvPr/>
          </p:nvGrpSpPr>
          <p:grpSpPr>
            <a:xfrm>
              <a:off x="823914" y="5307407"/>
              <a:ext cx="264600" cy="369360"/>
              <a:chOff x="577440" y="2871360"/>
              <a:chExt cx="264600" cy="369360"/>
            </a:xfrm>
          </p:grpSpPr>
          <p:sp>
            <p:nvSpPr>
              <p:cNvPr id="218" name="CustomShape 74"/>
              <p:cNvSpPr/>
              <p:nvPr/>
            </p:nvSpPr>
            <p:spPr>
              <a:xfrm>
                <a:off x="577440" y="2871360"/>
                <a:ext cx="26460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219" name="Line 75"/>
              <p:cNvSpPr/>
              <p:nvPr/>
            </p:nvSpPr>
            <p:spPr>
              <a:xfrm>
                <a:off x="629640" y="292356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0" name="Line 76"/>
              <p:cNvSpPr/>
              <p:nvPr/>
            </p:nvSpPr>
            <p:spPr>
              <a:xfrm>
                <a:off x="629640" y="29538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1" name="Line 77"/>
              <p:cNvSpPr/>
              <p:nvPr/>
            </p:nvSpPr>
            <p:spPr>
              <a:xfrm>
                <a:off x="629640" y="298728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2" name="Line 78"/>
              <p:cNvSpPr/>
              <p:nvPr/>
            </p:nvSpPr>
            <p:spPr>
              <a:xfrm>
                <a:off x="629640" y="30222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3" name="Line 79"/>
              <p:cNvSpPr/>
              <p:nvPr/>
            </p:nvSpPr>
            <p:spPr>
              <a:xfrm>
                <a:off x="629640" y="305208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4" name="Line 80"/>
              <p:cNvSpPr/>
              <p:nvPr/>
            </p:nvSpPr>
            <p:spPr>
              <a:xfrm>
                <a:off x="634320" y="30823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5" name="Line 81"/>
              <p:cNvSpPr/>
              <p:nvPr/>
            </p:nvSpPr>
            <p:spPr>
              <a:xfrm>
                <a:off x="629640" y="311256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6" name="Line 82"/>
              <p:cNvSpPr/>
              <p:nvPr/>
            </p:nvSpPr>
            <p:spPr>
              <a:xfrm>
                <a:off x="629640" y="31521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7" name="Line 83"/>
              <p:cNvSpPr/>
              <p:nvPr/>
            </p:nvSpPr>
            <p:spPr>
              <a:xfrm>
                <a:off x="629640" y="318096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0" name="Group 84"/>
            <p:cNvGrpSpPr/>
            <p:nvPr/>
          </p:nvGrpSpPr>
          <p:grpSpPr>
            <a:xfrm>
              <a:off x="947754" y="5428007"/>
              <a:ext cx="264600" cy="372600"/>
              <a:chOff x="701280" y="2991960"/>
              <a:chExt cx="264600" cy="372600"/>
            </a:xfrm>
          </p:grpSpPr>
          <p:sp>
            <p:nvSpPr>
              <p:cNvPr id="208" name="CustomShape 85"/>
              <p:cNvSpPr/>
              <p:nvPr/>
            </p:nvSpPr>
            <p:spPr>
              <a:xfrm>
                <a:off x="701280" y="2991960"/>
                <a:ext cx="264600" cy="3726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9" name="Line 86"/>
              <p:cNvSpPr/>
              <p:nvPr/>
            </p:nvSpPr>
            <p:spPr>
              <a:xfrm>
                <a:off x="753480" y="304596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0" name="Line 87"/>
              <p:cNvSpPr/>
              <p:nvPr/>
            </p:nvSpPr>
            <p:spPr>
              <a:xfrm>
                <a:off x="753480" y="3075840"/>
                <a:ext cx="16020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1" name="Line 88"/>
              <p:cNvSpPr/>
              <p:nvPr/>
            </p:nvSpPr>
            <p:spPr>
              <a:xfrm>
                <a:off x="753480" y="310788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2" name="Line 89"/>
              <p:cNvSpPr/>
              <p:nvPr/>
            </p:nvSpPr>
            <p:spPr>
              <a:xfrm>
                <a:off x="753480" y="314424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3" name="Line 90"/>
              <p:cNvSpPr/>
              <p:nvPr/>
            </p:nvSpPr>
            <p:spPr>
              <a:xfrm>
                <a:off x="753480" y="317448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4" name="Line 91"/>
              <p:cNvSpPr/>
              <p:nvPr/>
            </p:nvSpPr>
            <p:spPr>
              <a:xfrm>
                <a:off x="759960" y="32061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5" name="Line 92"/>
              <p:cNvSpPr/>
              <p:nvPr/>
            </p:nvSpPr>
            <p:spPr>
              <a:xfrm>
                <a:off x="753480" y="323640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6" name="Line 93"/>
              <p:cNvSpPr/>
              <p:nvPr/>
            </p:nvSpPr>
            <p:spPr>
              <a:xfrm>
                <a:off x="753480" y="3272760"/>
                <a:ext cx="16020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17" name="Line 94"/>
              <p:cNvSpPr/>
              <p:nvPr/>
            </p:nvSpPr>
            <p:spPr>
              <a:xfrm>
                <a:off x="753480" y="330300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1" name="Group 95"/>
            <p:cNvGrpSpPr/>
            <p:nvPr/>
          </p:nvGrpSpPr>
          <p:grpSpPr>
            <a:xfrm>
              <a:off x="1073034" y="5551847"/>
              <a:ext cx="263160" cy="371160"/>
              <a:chOff x="826560" y="3115800"/>
              <a:chExt cx="263160" cy="371160"/>
            </a:xfrm>
          </p:grpSpPr>
          <p:sp>
            <p:nvSpPr>
              <p:cNvPr id="198" name="CustomShape 96"/>
              <p:cNvSpPr/>
              <p:nvPr/>
            </p:nvSpPr>
            <p:spPr>
              <a:xfrm>
                <a:off x="826560" y="3115800"/>
                <a:ext cx="26316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99" name="Line 97"/>
              <p:cNvSpPr/>
              <p:nvPr/>
            </p:nvSpPr>
            <p:spPr>
              <a:xfrm>
                <a:off x="878760" y="3169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0" name="Line 98"/>
              <p:cNvSpPr/>
              <p:nvPr/>
            </p:nvSpPr>
            <p:spPr>
              <a:xfrm>
                <a:off x="878760" y="319968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1" name="Line 99"/>
              <p:cNvSpPr/>
              <p:nvPr/>
            </p:nvSpPr>
            <p:spPr>
              <a:xfrm>
                <a:off x="878760" y="32331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2" name="Line 100"/>
              <p:cNvSpPr/>
              <p:nvPr/>
            </p:nvSpPr>
            <p:spPr>
              <a:xfrm>
                <a:off x="878760" y="326664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3" name="Line 101"/>
              <p:cNvSpPr/>
              <p:nvPr/>
            </p:nvSpPr>
            <p:spPr>
              <a:xfrm>
                <a:off x="878760" y="32983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4" name="Line 102"/>
              <p:cNvSpPr/>
              <p:nvPr/>
            </p:nvSpPr>
            <p:spPr>
              <a:xfrm>
                <a:off x="885240" y="33285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5" name="Line 103"/>
              <p:cNvSpPr/>
              <p:nvPr/>
            </p:nvSpPr>
            <p:spPr>
              <a:xfrm>
                <a:off x="878760" y="33602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6" name="Line 104"/>
              <p:cNvSpPr/>
              <p:nvPr/>
            </p:nvSpPr>
            <p:spPr>
              <a:xfrm>
                <a:off x="878760" y="339516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07" name="Line 105"/>
              <p:cNvSpPr/>
              <p:nvPr/>
            </p:nvSpPr>
            <p:spPr>
              <a:xfrm>
                <a:off x="878760" y="34254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2" name="Group 106"/>
            <p:cNvGrpSpPr/>
            <p:nvPr/>
          </p:nvGrpSpPr>
          <p:grpSpPr>
            <a:xfrm>
              <a:off x="1196874" y="5674247"/>
              <a:ext cx="231480" cy="371160"/>
              <a:chOff x="950400" y="3238200"/>
              <a:chExt cx="231480" cy="371160"/>
            </a:xfrm>
          </p:grpSpPr>
          <p:sp>
            <p:nvSpPr>
              <p:cNvPr id="188" name="CustomShape 107"/>
              <p:cNvSpPr/>
              <p:nvPr/>
            </p:nvSpPr>
            <p:spPr>
              <a:xfrm>
                <a:off x="950400" y="3238200"/>
                <a:ext cx="23148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9" name="Line 108"/>
              <p:cNvSpPr/>
              <p:nvPr/>
            </p:nvSpPr>
            <p:spPr>
              <a:xfrm>
                <a:off x="970920" y="32904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0" name="Line 109"/>
              <p:cNvSpPr/>
              <p:nvPr/>
            </p:nvSpPr>
            <p:spPr>
              <a:xfrm>
                <a:off x="970920" y="332064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1" name="Line 110"/>
              <p:cNvSpPr/>
              <p:nvPr/>
            </p:nvSpPr>
            <p:spPr>
              <a:xfrm>
                <a:off x="970920" y="335232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2" name="Line 111"/>
              <p:cNvSpPr/>
              <p:nvPr/>
            </p:nvSpPr>
            <p:spPr>
              <a:xfrm>
                <a:off x="970920" y="338724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3" name="Line 112"/>
              <p:cNvSpPr/>
              <p:nvPr/>
            </p:nvSpPr>
            <p:spPr>
              <a:xfrm>
                <a:off x="970920" y="341892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4" name="Line 113"/>
              <p:cNvSpPr/>
              <p:nvPr/>
            </p:nvSpPr>
            <p:spPr>
              <a:xfrm>
                <a:off x="974160" y="344916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5" name="Line 114"/>
              <p:cNvSpPr/>
              <p:nvPr/>
            </p:nvSpPr>
            <p:spPr>
              <a:xfrm>
                <a:off x="970920" y="34794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6" name="Line 115"/>
              <p:cNvSpPr/>
              <p:nvPr/>
            </p:nvSpPr>
            <p:spPr>
              <a:xfrm>
                <a:off x="970920" y="351576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97" name="Line 116"/>
              <p:cNvSpPr/>
              <p:nvPr/>
            </p:nvSpPr>
            <p:spPr>
              <a:xfrm>
                <a:off x="970920" y="35460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3" name="Group 117"/>
            <p:cNvGrpSpPr/>
            <p:nvPr/>
          </p:nvGrpSpPr>
          <p:grpSpPr>
            <a:xfrm>
              <a:off x="1289034" y="5796287"/>
              <a:ext cx="294840" cy="372600"/>
              <a:chOff x="1042560" y="3360240"/>
              <a:chExt cx="294840" cy="372600"/>
            </a:xfrm>
          </p:grpSpPr>
          <p:sp>
            <p:nvSpPr>
              <p:cNvPr id="178" name="CustomShape 118"/>
              <p:cNvSpPr/>
              <p:nvPr/>
            </p:nvSpPr>
            <p:spPr>
              <a:xfrm>
                <a:off x="1042560" y="3360240"/>
                <a:ext cx="294840" cy="3726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9" name="Line 119"/>
              <p:cNvSpPr/>
              <p:nvPr/>
            </p:nvSpPr>
            <p:spPr>
              <a:xfrm>
                <a:off x="1094760" y="3412440"/>
                <a:ext cx="1904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0" name="Line 120"/>
              <p:cNvSpPr/>
              <p:nvPr/>
            </p:nvSpPr>
            <p:spPr>
              <a:xfrm>
                <a:off x="1094760" y="3442680"/>
                <a:ext cx="1904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1" name="Line 121"/>
              <p:cNvSpPr/>
              <p:nvPr/>
            </p:nvSpPr>
            <p:spPr>
              <a:xfrm>
                <a:off x="1094760" y="3474360"/>
                <a:ext cx="19044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2" name="Line 122"/>
              <p:cNvSpPr/>
              <p:nvPr/>
            </p:nvSpPr>
            <p:spPr>
              <a:xfrm>
                <a:off x="1094760" y="3509280"/>
                <a:ext cx="1904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3" name="Line 123"/>
              <p:cNvSpPr/>
              <p:nvPr/>
            </p:nvSpPr>
            <p:spPr>
              <a:xfrm>
                <a:off x="1094760" y="3542760"/>
                <a:ext cx="19044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4" name="Line 124"/>
              <p:cNvSpPr/>
              <p:nvPr/>
            </p:nvSpPr>
            <p:spPr>
              <a:xfrm>
                <a:off x="1131480" y="3573000"/>
                <a:ext cx="1584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5" name="Line 125"/>
              <p:cNvSpPr/>
              <p:nvPr/>
            </p:nvSpPr>
            <p:spPr>
              <a:xfrm>
                <a:off x="1094760" y="3602880"/>
                <a:ext cx="19044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6" name="Line 126"/>
              <p:cNvSpPr/>
              <p:nvPr/>
            </p:nvSpPr>
            <p:spPr>
              <a:xfrm>
                <a:off x="1094760" y="3641040"/>
                <a:ext cx="1904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87" name="Line 127"/>
              <p:cNvSpPr/>
              <p:nvPr/>
            </p:nvSpPr>
            <p:spPr>
              <a:xfrm>
                <a:off x="1094760" y="3671280"/>
                <a:ext cx="1904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4" name="Group 128"/>
            <p:cNvGrpSpPr/>
            <p:nvPr/>
          </p:nvGrpSpPr>
          <p:grpSpPr>
            <a:xfrm>
              <a:off x="1431954" y="5920127"/>
              <a:ext cx="277560" cy="369360"/>
              <a:chOff x="1185480" y="3484080"/>
              <a:chExt cx="277560" cy="369360"/>
            </a:xfrm>
          </p:grpSpPr>
          <p:sp>
            <p:nvSpPr>
              <p:cNvPr id="168" name="CustomShape 129"/>
              <p:cNvSpPr/>
              <p:nvPr/>
            </p:nvSpPr>
            <p:spPr>
              <a:xfrm>
                <a:off x="1185480" y="3484080"/>
                <a:ext cx="27756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69" name="Line 130"/>
              <p:cNvSpPr/>
              <p:nvPr/>
            </p:nvSpPr>
            <p:spPr>
              <a:xfrm>
                <a:off x="1250280" y="353628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0" name="Line 131"/>
              <p:cNvSpPr/>
              <p:nvPr/>
            </p:nvSpPr>
            <p:spPr>
              <a:xfrm>
                <a:off x="1250280" y="356652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1" name="Line 132"/>
              <p:cNvSpPr/>
              <p:nvPr/>
            </p:nvSpPr>
            <p:spPr>
              <a:xfrm>
                <a:off x="1250280" y="35967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2" name="Line 133"/>
              <p:cNvSpPr/>
              <p:nvPr/>
            </p:nvSpPr>
            <p:spPr>
              <a:xfrm>
                <a:off x="1250280" y="36331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3" name="Line 134"/>
              <p:cNvSpPr/>
              <p:nvPr/>
            </p:nvSpPr>
            <p:spPr>
              <a:xfrm>
                <a:off x="1250280" y="3664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4" name="Line 135"/>
              <p:cNvSpPr/>
              <p:nvPr/>
            </p:nvSpPr>
            <p:spPr>
              <a:xfrm>
                <a:off x="1253520" y="369504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5" name="Line 136"/>
              <p:cNvSpPr/>
              <p:nvPr/>
            </p:nvSpPr>
            <p:spPr>
              <a:xfrm>
                <a:off x="1250280" y="37267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6" name="Line 137"/>
              <p:cNvSpPr/>
              <p:nvPr/>
            </p:nvSpPr>
            <p:spPr>
              <a:xfrm>
                <a:off x="1250280" y="37602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7" name="Line 138"/>
              <p:cNvSpPr/>
              <p:nvPr/>
            </p:nvSpPr>
            <p:spPr>
              <a:xfrm>
                <a:off x="1250280" y="379188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5" name="Group 139"/>
            <p:cNvGrpSpPr/>
            <p:nvPr/>
          </p:nvGrpSpPr>
          <p:grpSpPr>
            <a:xfrm>
              <a:off x="1149354" y="5307407"/>
              <a:ext cx="266400" cy="369360"/>
              <a:chOff x="902880" y="2871360"/>
              <a:chExt cx="266400" cy="369360"/>
            </a:xfrm>
          </p:grpSpPr>
          <p:sp>
            <p:nvSpPr>
              <p:cNvPr id="158" name="CustomShape 140"/>
              <p:cNvSpPr/>
              <p:nvPr/>
            </p:nvSpPr>
            <p:spPr>
              <a:xfrm>
                <a:off x="902880" y="2871360"/>
                <a:ext cx="26640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9" name="Line 141"/>
              <p:cNvSpPr/>
              <p:nvPr/>
            </p:nvSpPr>
            <p:spPr>
              <a:xfrm>
                <a:off x="955080" y="2923560"/>
                <a:ext cx="16020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0" name="Line 142"/>
              <p:cNvSpPr/>
              <p:nvPr/>
            </p:nvSpPr>
            <p:spPr>
              <a:xfrm>
                <a:off x="955080" y="295380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1" name="Line 143"/>
              <p:cNvSpPr/>
              <p:nvPr/>
            </p:nvSpPr>
            <p:spPr>
              <a:xfrm>
                <a:off x="955080" y="298728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2" name="Line 144"/>
              <p:cNvSpPr/>
              <p:nvPr/>
            </p:nvSpPr>
            <p:spPr>
              <a:xfrm>
                <a:off x="955080" y="302220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3" name="Line 145"/>
              <p:cNvSpPr/>
              <p:nvPr/>
            </p:nvSpPr>
            <p:spPr>
              <a:xfrm>
                <a:off x="955080" y="305208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4" name="Line 146"/>
              <p:cNvSpPr/>
              <p:nvPr/>
            </p:nvSpPr>
            <p:spPr>
              <a:xfrm>
                <a:off x="961560" y="3082320"/>
                <a:ext cx="1569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5" name="Line 147"/>
              <p:cNvSpPr/>
              <p:nvPr/>
            </p:nvSpPr>
            <p:spPr>
              <a:xfrm>
                <a:off x="955080" y="311256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6" name="Line 148"/>
              <p:cNvSpPr/>
              <p:nvPr/>
            </p:nvSpPr>
            <p:spPr>
              <a:xfrm>
                <a:off x="955080" y="315216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67" name="Line 149"/>
              <p:cNvSpPr/>
              <p:nvPr/>
            </p:nvSpPr>
            <p:spPr>
              <a:xfrm>
                <a:off x="955080" y="318096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6" name="Group 150"/>
            <p:cNvGrpSpPr/>
            <p:nvPr/>
          </p:nvGrpSpPr>
          <p:grpSpPr>
            <a:xfrm>
              <a:off x="1274634" y="5428007"/>
              <a:ext cx="250560" cy="372600"/>
              <a:chOff x="1028160" y="2991960"/>
              <a:chExt cx="250560" cy="372600"/>
            </a:xfrm>
          </p:grpSpPr>
          <p:sp>
            <p:nvSpPr>
              <p:cNvPr id="148" name="CustomShape 151"/>
              <p:cNvSpPr/>
              <p:nvPr/>
            </p:nvSpPr>
            <p:spPr>
              <a:xfrm>
                <a:off x="1028160" y="2991960"/>
                <a:ext cx="250560" cy="3726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9" name="Line 152"/>
              <p:cNvSpPr/>
              <p:nvPr/>
            </p:nvSpPr>
            <p:spPr>
              <a:xfrm>
                <a:off x="1080360" y="304596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0" name="Line 153"/>
              <p:cNvSpPr/>
              <p:nvPr/>
            </p:nvSpPr>
            <p:spPr>
              <a:xfrm>
                <a:off x="1080360" y="307584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1" name="Line 154"/>
              <p:cNvSpPr/>
              <p:nvPr/>
            </p:nvSpPr>
            <p:spPr>
              <a:xfrm>
                <a:off x="1080360" y="310788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2" name="Line 155"/>
              <p:cNvSpPr/>
              <p:nvPr/>
            </p:nvSpPr>
            <p:spPr>
              <a:xfrm>
                <a:off x="1080360" y="31442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3" name="Line 156"/>
              <p:cNvSpPr/>
              <p:nvPr/>
            </p:nvSpPr>
            <p:spPr>
              <a:xfrm>
                <a:off x="1080360" y="31744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4" name="Line 157"/>
              <p:cNvSpPr/>
              <p:nvPr/>
            </p:nvSpPr>
            <p:spPr>
              <a:xfrm>
                <a:off x="1085400" y="3206160"/>
                <a:ext cx="1569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5" name="Line 158"/>
              <p:cNvSpPr/>
              <p:nvPr/>
            </p:nvSpPr>
            <p:spPr>
              <a:xfrm>
                <a:off x="1080360" y="32364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6" name="Line 159"/>
              <p:cNvSpPr/>
              <p:nvPr/>
            </p:nvSpPr>
            <p:spPr>
              <a:xfrm>
                <a:off x="1080360" y="327276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7" name="Line 160"/>
              <p:cNvSpPr/>
              <p:nvPr/>
            </p:nvSpPr>
            <p:spPr>
              <a:xfrm>
                <a:off x="1080360" y="33030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7" name="Group 161"/>
            <p:cNvGrpSpPr/>
            <p:nvPr/>
          </p:nvGrpSpPr>
          <p:grpSpPr>
            <a:xfrm>
              <a:off x="1376514" y="5551847"/>
              <a:ext cx="253800" cy="371160"/>
              <a:chOff x="1130040" y="3115800"/>
              <a:chExt cx="253800" cy="371160"/>
            </a:xfrm>
          </p:grpSpPr>
          <p:sp>
            <p:nvSpPr>
              <p:cNvPr id="138" name="CustomShape 162"/>
              <p:cNvSpPr/>
              <p:nvPr/>
            </p:nvSpPr>
            <p:spPr>
              <a:xfrm>
                <a:off x="1130040" y="3115800"/>
                <a:ext cx="25380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39" name="Line 163"/>
              <p:cNvSpPr/>
              <p:nvPr/>
            </p:nvSpPr>
            <p:spPr>
              <a:xfrm>
                <a:off x="1172520" y="316980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0" name="Line 164"/>
              <p:cNvSpPr/>
              <p:nvPr/>
            </p:nvSpPr>
            <p:spPr>
              <a:xfrm>
                <a:off x="1172520" y="3199680"/>
                <a:ext cx="15732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1" name="Line 165"/>
              <p:cNvSpPr/>
              <p:nvPr/>
            </p:nvSpPr>
            <p:spPr>
              <a:xfrm>
                <a:off x="1172520" y="32331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2" name="Line 166"/>
              <p:cNvSpPr/>
              <p:nvPr/>
            </p:nvSpPr>
            <p:spPr>
              <a:xfrm>
                <a:off x="1172520" y="326664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3" name="Line 167"/>
              <p:cNvSpPr/>
              <p:nvPr/>
            </p:nvSpPr>
            <p:spPr>
              <a:xfrm>
                <a:off x="1172520" y="329832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4" name="Line 168"/>
              <p:cNvSpPr/>
              <p:nvPr/>
            </p:nvSpPr>
            <p:spPr>
              <a:xfrm>
                <a:off x="1175760" y="33285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5" name="Line 169"/>
              <p:cNvSpPr/>
              <p:nvPr/>
            </p:nvSpPr>
            <p:spPr>
              <a:xfrm>
                <a:off x="1172520" y="336024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6" name="Line 170"/>
              <p:cNvSpPr/>
              <p:nvPr/>
            </p:nvSpPr>
            <p:spPr>
              <a:xfrm>
                <a:off x="1172520" y="3395160"/>
                <a:ext cx="15732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47" name="Line 171"/>
              <p:cNvSpPr/>
              <p:nvPr/>
            </p:nvSpPr>
            <p:spPr>
              <a:xfrm>
                <a:off x="1172520" y="3425400"/>
                <a:ext cx="1573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8" name="Group 172"/>
            <p:cNvGrpSpPr/>
            <p:nvPr/>
          </p:nvGrpSpPr>
          <p:grpSpPr>
            <a:xfrm>
              <a:off x="1490634" y="5674247"/>
              <a:ext cx="296640" cy="371160"/>
              <a:chOff x="1244160" y="3238200"/>
              <a:chExt cx="296640" cy="371160"/>
            </a:xfrm>
          </p:grpSpPr>
          <p:sp>
            <p:nvSpPr>
              <p:cNvPr id="128" name="CustomShape 173"/>
              <p:cNvSpPr/>
              <p:nvPr/>
            </p:nvSpPr>
            <p:spPr>
              <a:xfrm>
                <a:off x="1244160" y="3238200"/>
                <a:ext cx="29664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9" name="Line 174"/>
              <p:cNvSpPr/>
              <p:nvPr/>
            </p:nvSpPr>
            <p:spPr>
              <a:xfrm>
                <a:off x="1296360" y="329040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0" name="Line 175"/>
              <p:cNvSpPr/>
              <p:nvPr/>
            </p:nvSpPr>
            <p:spPr>
              <a:xfrm>
                <a:off x="1296360" y="332064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1" name="Line 176"/>
              <p:cNvSpPr/>
              <p:nvPr/>
            </p:nvSpPr>
            <p:spPr>
              <a:xfrm>
                <a:off x="1296360" y="3352320"/>
                <a:ext cx="19224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2" name="Line 177"/>
              <p:cNvSpPr/>
              <p:nvPr/>
            </p:nvSpPr>
            <p:spPr>
              <a:xfrm>
                <a:off x="1296360" y="338724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3" name="Line 178"/>
              <p:cNvSpPr/>
              <p:nvPr/>
            </p:nvSpPr>
            <p:spPr>
              <a:xfrm>
                <a:off x="1296360" y="3418920"/>
                <a:ext cx="19224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4" name="Line 179"/>
              <p:cNvSpPr/>
              <p:nvPr/>
            </p:nvSpPr>
            <p:spPr>
              <a:xfrm>
                <a:off x="1302840" y="3449160"/>
                <a:ext cx="19044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5" name="Line 180"/>
              <p:cNvSpPr/>
              <p:nvPr/>
            </p:nvSpPr>
            <p:spPr>
              <a:xfrm>
                <a:off x="1296360" y="347940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6" name="Line 181"/>
              <p:cNvSpPr/>
              <p:nvPr/>
            </p:nvSpPr>
            <p:spPr>
              <a:xfrm>
                <a:off x="1296360" y="351576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7" name="Line 182"/>
              <p:cNvSpPr/>
              <p:nvPr/>
            </p:nvSpPr>
            <p:spPr>
              <a:xfrm>
                <a:off x="1296360" y="3546000"/>
                <a:ext cx="1922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29" name="Group 183"/>
            <p:cNvGrpSpPr/>
            <p:nvPr/>
          </p:nvGrpSpPr>
          <p:grpSpPr>
            <a:xfrm>
              <a:off x="1647954" y="5796287"/>
              <a:ext cx="263160" cy="372600"/>
              <a:chOff x="1401480" y="3360240"/>
              <a:chExt cx="263160" cy="372600"/>
            </a:xfrm>
          </p:grpSpPr>
          <p:sp>
            <p:nvSpPr>
              <p:cNvPr id="118" name="CustomShape 184"/>
              <p:cNvSpPr/>
              <p:nvPr/>
            </p:nvSpPr>
            <p:spPr>
              <a:xfrm>
                <a:off x="1401480" y="3360240"/>
                <a:ext cx="263160" cy="3726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9" name="Line 185"/>
              <p:cNvSpPr/>
              <p:nvPr/>
            </p:nvSpPr>
            <p:spPr>
              <a:xfrm>
                <a:off x="1455120" y="341244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0" name="Line 186"/>
              <p:cNvSpPr/>
              <p:nvPr/>
            </p:nvSpPr>
            <p:spPr>
              <a:xfrm>
                <a:off x="1455120" y="344268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1" name="Line 187"/>
              <p:cNvSpPr/>
              <p:nvPr/>
            </p:nvSpPr>
            <p:spPr>
              <a:xfrm>
                <a:off x="1455120" y="34743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2" name="Line 188"/>
              <p:cNvSpPr/>
              <p:nvPr/>
            </p:nvSpPr>
            <p:spPr>
              <a:xfrm>
                <a:off x="1455120" y="350928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3" name="Line 189"/>
              <p:cNvSpPr/>
              <p:nvPr/>
            </p:nvSpPr>
            <p:spPr>
              <a:xfrm>
                <a:off x="1455120" y="35427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4" name="Line 190"/>
              <p:cNvSpPr/>
              <p:nvPr/>
            </p:nvSpPr>
            <p:spPr>
              <a:xfrm>
                <a:off x="1459800" y="3573000"/>
                <a:ext cx="15552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5" name="Line 191"/>
              <p:cNvSpPr/>
              <p:nvPr/>
            </p:nvSpPr>
            <p:spPr>
              <a:xfrm>
                <a:off x="1455120" y="360288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6" name="Line 192"/>
              <p:cNvSpPr/>
              <p:nvPr/>
            </p:nvSpPr>
            <p:spPr>
              <a:xfrm>
                <a:off x="1455120" y="364104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27" name="Line 193"/>
              <p:cNvSpPr/>
              <p:nvPr/>
            </p:nvSpPr>
            <p:spPr>
              <a:xfrm>
                <a:off x="1455120" y="367128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0" name="Group 194"/>
            <p:cNvGrpSpPr/>
            <p:nvPr/>
          </p:nvGrpSpPr>
          <p:grpSpPr>
            <a:xfrm>
              <a:off x="1769994" y="5920127"/>
              <a:ext cx="264600" cy="369360"/>
              <a:chOff x="1523520" y="3484080"/>
              <a:chExt cx="264600" cy="369360"/>
            </a:xfrm>
          </p:grpSpPr>
          <p:sp>
            <p:nvSpPr>
              <p:cNvPr id="108" name="CustomShape 195"/>
              <p:cNvSpPr/>
              <p:nvPr/>
            </p:nvSpPr>
            <p:spPr>
              <a:xfrm>
                <a:off x="1523520" y="3484080"/>
                <a:ext cx="26460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9" name="Line 196"/>
              <p:cNvSpPr/>
              <p:nvPr/>
            </p:nvSpPr>
            <p:spPr>
              <a:xfrm>
                <a:off x="1575720" y="353628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0" name="Line 197"/>
              <p:cNvSpPr/>
              <p:nvPr/>
            </p:nvSpPr>
            <p:spPr>
              <a:xfrm>
                <a:off x="1575720" y="356652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1" name="Line 198"/>
              <p:cNvSpPr/>
              <p:nvPr/>
            </p:nvSpPr>
            <p:spPr>
              <a:xfrm>
                <a:off x="1575720" y="35967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2" name="Line 199"/>
              <p:cNvSpPr/>
              <p:nvPr/>
            </p:nvSpPr>
            <p:spPr>
              <a:xfrm>
                <a:off x="1575720" y="36331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3" name="Line 200"/>
              <p:cNvSpPr/>
              <p:nvPr/>
            </p:nvSpPr>
            <p:spPr>
              <a:xfrm>
                <a:off x="1575720" y="3664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4" name="Line 201"/>
              <p:cNvSpPr/>
              <p:nvPr/>
            </p:nvSpPr>
            <p:spPr>
              <a:xfrm>
                <a:off x="1578960" y="3695040"/>
                <a:ext cx="1620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5" name="Line 202"/>
              <p:cNvSpPr/>
              <p:nvPr/>
            </p:nvSpPr>
            <p:spPr>
              <a:xfrm>
                <a:off x="1575720" y="37267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6" name="Line 203"/>
              <p:cNvSpPr/>
              <p:nvPr/>
            </p:nvSpPr>
            <p:spPr>
              <a:xfrm>
                <a:off x="1575720" y="37602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17" name="Line 204"/>
              <p:cNvSpPr/>
              <p:nvPr/>
            </p:nvSpPr>
            <p:spPr>
              <a:xfrm>
                <a:off x="1575720" y="379188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1" name="Group 205"/>
            <p:cNvGrpSpPr/>
            <p:nvPr/>
          </p:nvGrpSpPr>
          <p:grpSpPr>
            <a:xfrm>
              <a:off x="1468314" y="5307407"/>
              <a:ext cx="298080" cy="369360"/>
              <a:chOff x="1221840" y="2871360"/>
              <a:chExt cx="298080" cy="369360"/>
            </a:xfrm>
          </p:grpSpPr>
          <p:sp>
            <p:nvSpPr>
              <p:cNvPr id="98" name="CustomShape 206"/>
              <p:cNvSpPr/>
              <p:nvPr/>
            </p:nvSpPr>
            <p:spPr>
              <a:xfrm>
                <a:off x="1221840" y="2871360"/>
                <a:ext cx="29808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99" name="Line 207"/>
              <p:cNvSpPr/>
              <p:nvPr/>
            </p:nvSpPr>
            <p:spPr>
              <a:xfrm>
                <a:off x="1275840" y="2923560"/>
                <a:ext cx="19188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0" name="Line 208"/>
              <p:cNvSpPr/>
              <p:nvPr/>
            </p:nvSpPr>
            <p:spPr>
              <a:xfrm>
                <a:off x="1275840" y="2953800"/>
                <a:ext cx="19188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1" name="Line 209"/>
              <p:cNvSpPr/>
              <p:nvPr/>
            </p:nvSpPr>
            <p:spPr>
              <a:xfrm>
                <a:off x="1275840" y="2987280"/>
                <a:ext cx="19188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2" name="Line 210"/>
              <p:cNvSpPr/>
              <p:nvPr/>
            </p:nvSpPr>
            <p:spPr>
              <a:xfrm>
                <a:off x="1275840" y="3022200"/>
                <a:ext cx="19188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3" name="Line 211"/>
              <p:cNvSpPr/>
              <p:nvPr/>
            </p:nvSpPr>
            <p:spPr>
              <a:xfrm>
                <a:off x="1275840" y="3052080"/>
                <a:ext cx="19188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4" name="Line 212"/>
              <p:cNvSpPr/>
              <p:nvPr/>
            </p:nvSpPr>
            <p:spPr>
              <a:xfrm>
                <a:off x="1281960" y="3082320"/>
                <a:ext cx="19224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5" name="Line 213"/>
              <p:cNvSpPr/>
              <p:nvPr/>
            </p:nvSpPr>
            <p:spPr>
              <a:xfrm>
                <a:off x="1275840" y="3112560"/>
                <a:ext cx="19188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6" name="Line 214"/>
              <p:cNvSpPr/>
              <p:nvPr/>
            </p:nvSpPr>
            <p:spPr>
              <a:xfrm>
                <a:off x="1275840" y="3152160"/>
                <a:ext cx="19188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07" name="Line 215"/>
              <p:cNvSpPr/>
              <p:nvPr/>
            </p:nvSpPr>
            <p:spPr>
              <a:xfrm>
                <a:off x="1275840" y="3180960"/>
                <a:ext cx="19188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2" name="Group 216"/>
            <p:cNvGrpSpPr/>
            <p:nvPr/>
          </p:nvGrpSpPr>
          <p:grpSpPr>
            <a:xfrm>
              <a:off x="1600074" y="5429807"/>
              <a:ext cx="290520" cy="371160"/>
              <a:chOff x="1353600" y="2993760"/>
              <a:chExt cx="290520" cy="371160"/>
            </a:xfrm>
          </p:grpSpPr>
          <p:sp>
            <p:nvSpPr>
              <p:cNvPr id="88" name="CustomShape 217"/>
              <p:cNvSpPr/>
              <p:nvPr/>
            </p:nvSpPr>
            <p:spPr>
              <a:xfrm>
                <a:off x="1377720" y="2993760"/>
                <a:ext cx="26640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9" name="Line 218"/>
              <p:cNvSpPr/>
              <p:nvPr/>
            </p:nvSpPr>
            <p:spPr>
              <a:xfrm>
                <a:off x="1429920" y="304740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0" name="Line 219"/>
              <p:cNvSpPr/>
              <p:nvPr/>
            </p:nvSpPr>
            <p:spPr>
              <a:xfrm>
                <a:off x="1429920" y="307764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1" name="Line 220"/>
              <p:cNvSpPr/>
              <p:nvPr/>
            </p:nvSpPr>
            <p:spPr>
              <a:xfrm>
                <a:off x="1429920" y="310932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2" name="Line 221"/>
              <p:cNvSpPr/>
              <p:nvPr/>
            </p:nvSpPr>
            <p:spPr>
              <a:xfrm>
                <a:off x="1429920" y="314424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3" name="Line 222"/>
              <p:cNvSpPr/>
              <p:nvPr/>
            </p:nvSpPr>
            <p:spPr>
              <a:xfrm>
                <a:off x="1353600" y="31744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4" name="Line 223"/>
              <p:cNvSpPr/>
              <p:nvPr/>
            </p:nvSpPr>
            <p:spPr>
              <a:xfrm>
                <a:off x="1436040" y="3206160"/>
                <a:ext cx="1573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5" name="Line 224"/>
              <p:cNvSpPr/>
              <p:nvPr/>
            </p:nvSpPr>
            <p:spPr>
              <a:xfrm>
                <a:off x="1429920" y="3236400"/>
                <a:ext cx="16020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6" name="Line 225"/>
              <p:cNvSpPr/>
              <p:nvPr/>
            </p:nvSpPr>
            <p:spPr>
              <a:xfrm>
                <a:off x="1429920" y="3271320"/>
                <a:ext cx="16020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97" name="Line 226"/>
              <p:cNvSpPr/>
              <p:nvPr/>
            </p:nvSpPr>
            <p:spPr>
              <a:xfrm>
                <a:off x="1429920" y="3303000"/>
                <a:ext cx="16020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3" name="Group 227"/>
            <p:cNvGrpSpPr/>
            <p:nvPr/>
          </p:nvGrpSpPr>
          <p:grpSpPr>
            <a:xfrm>
              <a:off x="1660554" y="5551847"/>
              <a:ext cx="321840" cy="371160"/>
              <a:chOff x="1414080" y="3115800"/>
              <a:chExt cx="321840" cy="371160"/>
            </a:xfrm>
          </p:grpSpPr>
          <p:sp>
            <p:nvSpPr>
              <p:cNvPr id="78" name="CustomShape 228"/>
              <p:cNvSpPr/>
              <p:nvPr/>
            </p:nvSpPr>
            <p:spPr>
              <a:xfrm>
                <a:off x="1414080" y="3115800"/>
                <a:ext cx="32184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79" name="Line 229"/>
              <p:cNvSpPr/>
              <p:nvPr/>
            </p:nvSpPr>
            <p:spPr>
              <a:xfrm>
                <a:off x="1523520" y="3169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0" name="Line 230"/>
              <p:cNvSpPr/>
              <p:nvPr/>
            </p:nvSpPr>
            <p:spPr>
              <a:xfrm>
                <a:off x="1523520" y="31996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1" name="Line 231"/>
              <p:cNvSpPr/>
              <p:nvPr/>
            </p:nvSpPr>
            <p:spPr>
              <a:xfrm>
                <a:off x="1523520" y="32317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2" name="Line 232"/>
              <p:cNvSpPr/>
              <p:nvPr/>
            </p:nvSpPr>
            <p:spPr>
              <a:xfrm>
                <a:off x="1523520" y="326484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3" name="Line 233"/>
              <p:cNvSpPr/>
              <p:nvPr/>
            </p:nvSpPr>
            <p:spPr>
              <a:xfrm>
                <a:off x="1523520" y="32983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4" name="Line 234"/>
              <p:cNvSpPr/>
              <p:nvPr/>
            </p:nvSpPr>
            <p:spPr>
              <a:xfrm>
                <a:off x="1529640" y="3326760"/>
                <a:ext cx="1573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5" name="Line 235"/>
              <p:cNvSpPr/>
              <p:nvPr/>
            </p:nvSpPr>
            <p:spPr>
              <a:xfrm>
                <a:off x="1523520" y="33570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6" name="Line 236"/>
              <p:cNvSpPr/>
              <p:nvPr/>
            </p:nvSpPr>
            <p:spPr>
              <a:xfrm>
                <a:off x="1523520" y="339516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87" name="Line 237"/>
              <p:cNvSpPr/>
              <p:nvPr/>
            </p:nvSpPr>
            <p:spPr>
              <a:xfrm>
                <a:off x="1523520" y="34254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4" name="Group 238"/>
            <p:cNvGrpSpPr/>
            <p:nvPr/>
          </p:nvGrpSpPr>
          <p:grpSpPr>
            <a:xfrm>
              <a:off x="1874754" y="5674247"/>
              <a:ext cx="263160" cy="371160"/>
              <a:chOff x="1628280" y="3238200"/>
              <a:chExt cx="263160" cy="371160"/>
            </a:xfrm>
          </p:grpSpPr>
          <p:sp>
            <p:nvSpPr>
              <p:cNvPr id="68" name="CustomShape 239"/>
              <p:cNvSpPr/>
              <p:nvPr/>
            </p:nvSpPr>
            <p:spPr>
              <a:xfrm>
                <a:off x="1628280" y="3238200"/>
                <a:ext cx="26316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9" name="Line 240"/>
              <p:cNvSpPr/>
              <p:nvPr/>
            </p:nvSpPr>
            <p:spPr>
              <a:xfrm>
                <a:off x="1680480" y="32904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0" name="Line 241"/>
              <p:cNvSpPr/>
              <p:nvPr/>
            </p:nvSpPr>
            <p:spPr>
              <a:xfrm>
                <a:off x="1680480" y="332064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1" name="Line 242"/>
              <p:cNvSpPr/>
              <p:nvPr/>
            </p:nvSpPr>
            <p:spPr>
              <a:xfrm>
                <a:off x="1680480" y="33523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2" name="Line 243"/>
              <p:cNvSpPr/>
              <p:nvPr/>
            </p:nvSpPr>
            <p:spPr>
              <a:xfrm>
                <a:off x="1680480" y="338724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3" name="Line 244"/>
              <p:cNvSpPr/>
              <p:nvPr/>
            </p:nvSpPr>
            <p:spPr>
              <a:xfrm>
                <a:off x="1680480" y="34189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4" name="Line 245"/>
              <p:cNvSpPr/>
              <p:nvPr/>
            </p:nvSpPr>
            <p:spPr>
              <a:xfrm>
                <a:off x="1683720" y="344916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5" name="Line 246"/>
              <p:cNvSpPr/>
              <p:nvPr/>
            </p:nvSpPr>
            <p:spPr>
              <a:xfrm>
                <a:off x="1680480" y="34794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6" name="Line 247"/>
              <p:cNvSpPr/>
              <p:nvPr/>
            </p:nvSpPr>
            <p:spPr>
              <a:xfrm>
                <a:off x="1680480" y="351576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77" name="Line 248"/>
              <p:cNvSpPr/>
              <p:nvPr/>
            </p:nvSpPr>
            <p:spPr>
              <a:xfrm>
                <a:off x="1680480" y="35460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5" name="Group 249"/>
            <p:cNvGrpSpPr/>
            <p:nvPr/>
          </p:nvGrpSpPr>
          <p:grpSpPr>
            <a:xfrm>
              <a:off x="1998594" y="5796287"/>
              <a:ext cx="232920" cy="372600"/>
              <a:chOff x="1752120" y="3360240"/>
              <a:chExt cx="232920" cy="372600"/>
            </a:xfrm>
          </p:grpSpPr>
          <p:sp>
            <p:nvSpPr>
              <p:cNvPr id="58" name="CustomShape 250"/>
              <p:cNvSpPr/>
              <p:nvPr/>
            </p:nvSpPr>
            <p:spPr>
              <a:xfrm>
                <a:off x="1752120" y="3360240"/>
                <a:ext cx="232920" cy="37260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59" name="Line 251"/>
              <p:cNvSpPr/>
              <p:nvPr/>
            </p:nvSpPr>
            <p:spPr>
              <a:xfrm>
                <a:off x="1806120" y="3412440"/>
                <a:ext cx="1267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0" name="Line 252"/>
              <p:cNvSpPr/>
              <p:nvPr/>
            </p:nvSpPr>
            <p:spPr>
              <a:xfrm>
                <a:off x="1806120" y="3442680"/>
                <a:ext cx="1267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1" name="Line 253"/>
              <p:cNvSpPr/>
              <p:nvPr/>
            </p:nvSpPr>
            <p:spPr>
              <a:xfrm>
                <a:off x="1806120" y="3474360"/>
                <a:ext cx="1267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2" name="Line 254"/>
              <p:cNvSpPr/>
              <p:nvPr/>
            </p:nvSpPr>
            <p:spPr>
              <a:xfrm>
                <a:off x="1806120" y="3509280"/>
                <a:ext cx="1267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3" name="Line 255"/>
              <p:cNvSpPr/>
              <p:nvPr/>
            </p:nvSpPr>
            <p:spPr>
              <a:xfrm>
                <a:off x="1806120" y="3542760"/>
                <a:ext cx="1267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4" name="Line 256"/>
              <p:cNvSpPr/>
              <p:nvPr/>
            </p:nvSpPr>
            <p:spPr>
              <a:xfrm>
                <a:off x="1810800" y="3573000"/>
                <a:ext cx="12384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5" name="Line 257"/>
              <p:cNvSpPr/>
              <p:nvPr/>
            </p:nvSpPr>
            <p:spPr>
              <a:xfrm>
                <a:off x="1806120" y="3602880"/>
                <a:ext cx="1267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6" name="Line 258"/>
              <p:cNvSpPr/>
              <p:nvPr/>
            </p:nvSpPr>
            <p:spPr>
              <a:xfrm>
                <a:off x="1806120" y="3641040"/>
                <a:ext cx="1267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67" name="Line 259"/>
              <p:cNvSpPr/>
              <p:nvPr/>
            </p:nvSpPr>
            <p:spPr>
              <a:xfrm>
                <a:off x="1806120" y="3671280"/>
                <a:ext cx="12672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6" name="Group 260"/>
            <p:cNvGrpSpPr/>
            <p:nvPr/>
          </p:nvGrpSpPr>
          <p:grpSpPr>
            <a:xfrm>
              <a:off x="2092194" y="5920127"/>
              <a:ext cx="263160" cy="369360"/>
              <a:chOff x="1845720" y="3484080"/>
              <a:chExt cx="263160" cy="369360"/>
            </a:xfrm>
          </p:grpSpPr>
          <p:sp>
            <p:nvSpPr>
              <p:cNvPr id="48" name="CustomShape 261"/>
              <p:cNvSpPr/>
              <p:nvPr/>
            </p:nvSpPr>
            <p:spPr>
              <a:xfrm>
                <a:off x="1845720" y="3484080"/>
                <a:ext cx="263160" cy="3693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49" name="Line 262"/>
              <p:cNvSpPr/>
              <p:nvPr/>
            </p:nvSpPr>
            <p:spPr>
              <a:xfrm>
                <a:off x="1897920" y="353628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0" name="Line 263"/>
              <p:cNvSpPr/>
              <p:nvPr/>
            </p:nvSpPr>
            <p:spPr>
              <a:xfrm>
                <a:off x="1897920" y="356652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1" name="Line 264"/>
              <p:cNvSpPr/>
              <p:nvPr/>
            </p:nvSpPr>
            <p:spPr>
              <a:xfrm>
                <a:off x="1897920" y="359676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2" name="Line 265"/>
              <p:cNvSpPr/>
              <p:nvPr/>
            </p:nvSpPr>
            <p:spPr>
              <a:xfrm>
                <a:off x="1897920" y="36331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3" name="Line 266"/>
              <p:cNvSpPr/>
              <p:nvPr/>
            </p:nvSpPr>
            <p:spPr>
              <a:xfrm>
                <a:off x="1897920" y="36648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4" name="Line 267"/>
              <p:cNvSpPr/>
              <p:nvPr/>
            </p:nvSpPr>
            <p:spPr>
              <a:xfrm>
                <a:off x="1902960" y="3695040"/>
                <a:ext cx="15552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5" name="Line 268"/>
              <p:cNvSpPr/>
              <p:nvPr/>
            </p:nvSpPr>
            <p:spPr>
              <a:xfrm>
                <a:off x="1897920" y="372672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6" name="Line 269"/>
              <p:cNvSpPr/>
              <p:nvPr/>
            </p:nvSpPr>
            <p:spPr>
              <a:xfrm>
                <a:off x="1897920" y="376020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57" name="Line 270"/>
              <p:cNvSpPr/>
              <p:nvPr/>
            </p:nvSpPr>
            <p:spPr>
              <a:xfrm>
                <a:off x="1897920" y="379188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  <p:grpSp>
          <p:nvGrpSpPr>
            <p:cNvPr id="37" name="Group 271"/>
            <p:cNvGrpSpPr/>
            <p:nvPr/>
          </p:nvGrpSpPr>
          <p:grpSpPr>
            <a:xfrm>
              <a:off x="1854234" y="5291567"/>
              <a:ext cx="263160" cy="371160"/>
              <a:chOff x="1607760" y="2855520"/>
              <a:chExt cx="263160" cy="371160"/>
            </a:xfrm>
          </p:grpSpPr>
          <p:sp>
            <p:nvSpPr>
              <p:cNvPr id="38" name="CustomShape 272"/>
              <p:cNvSpPr/>
              <p:nvPr/>
            </p:nvSpPr>
            <p:spPr>
              <a:xfrm>
                <a:off x="1607760" y="2855520"/>
                <a:ext cx="263160" cy="371160"/>
              </a:xfrm>
              <a:prstGeom prst="foldedCorner">
                <a:avLst>
                  <a:gd name="adj" fmla="val 16667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39" name="Line 273"/>
              <p:cNvSpPr/>
              <p:nvPr/>
            </p:nvSpPr>
            <p:spPr>
              <a:xfrm>
                <a:off x="1659960" y="290916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0" name="Line 274"/>
              <p:cNvSpPr/>
              <p:nvPr/>
            </p:nvSpPr>
            <p:spPr>
              <a:xfrm>
                <a:off x="1659960" y="294120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1" name="Line 275"/>
              <p:cNvSpPr/>
              <p:nvPr/>
            </p:nvSpPr>
            <p:spPr>
              <a:xfrm>
                <a:off x="1659960" y="297108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2" name="Line 276"/>
              <p:cNvSpPr/>
              <p:nvPr/>
            </p:nvSpPr>
            <p:spPr>
              <a:xfrm>
                <a:off x="1659960" y="3004560"/>
                <a:ext cx="158760" cy="32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3" name="Line 277"/>
              <p:cNvSpPr/>
              <p:nvPr/>
            </p:nvSpPr>
            <p:spPr>
              <a:xfrm>
                <a:off x="1659960" y="3036240"/>
                <a:ext cx="158760" cy="36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4" name="Line 278"/>
              <p:cNvSpPr/>
              <p:nvPr/>
            </p:nvSpPr>
            <p:spPr>
              <a:xfrm>
                <a:off x="1663200" y="306792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5" name="Line 279"/>
              <p:cNvSpPr/>
              <p:nvPr/>
            </p:nvSpPr>
            <p:spPr>
              <a:xfrm>
                <a:off x="1659960" y="309816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6" name="Line 280"/>
              <p:cNvSpPr/>
              <p:nvPr/>
            </p:nvSpPr>
            <p:spPr>
              <a:xfrm>
                <a:off x="1659960" y="3134880"/>
                <a:ext cx="158760" cy="144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47" name="Line 281"/>
              <p:cNvSpPr/>
              <p:nvPr/>
            </p:nvSpPr>
            <p:spPr>
              <a:xfrm>
                <a:off x="1659960" y="3164760"/>
                <a:ext cx="158760" cy="1800"/>
              </a:xfrm>
              <a:prstGeom prst="lin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</p:grpSp>
      </p:grpSp>
      <p:sp>
        <p:nvSpPr>
          <p:cNvPr id="288" name="CustomShape 287"/>
          <p:cNvSpPr/>
          <p:nvPr/>
        </p:nvSpPr>
        <p:spPr>
          <a:xfrm>
            <a:off x="3119984" y="5062938"/>
            <a:ext cx="2305131" cy="342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CQ Candidates</a:t>
            </a:r>
            <a:endParaRPr lang="en-US" spc="-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89" name="CustomShape 288"/>
          <p:cNvSpPr/>
          <p:nvPr/>
        </p:nvSpPr>
        <p:spPr>
          <a:xfrm>
            <a:off x="7398843" y="3474224"/>
            <a:ext cx="1550610" cy="342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CQs</a:t>
            </a:r>
            <a:endParaRPr lang="en-US" sz="2100" spc="-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0" name="CustomShape 289"/>
          <p:cNvSpPr/>
          <p:nvPr/>
        </p:nvSpPr>
        <p:spPr>
          <a:xfrm>
            <a:off x="769629" y="3007268"/>
            <a:ext cx="1550610" cy="342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1425" spc="-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Seeds</a:t>
            </a:r>
            <a:endParaRPr lang="en-US" sz="1425" spc="-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91" name="CustomShape 290"/>
          <p:cNvSpPr/>
          <p:nvPr/>
        </p:nvSpPr>
        <p:spPr>
          <a:xfrm>
            <a:off x="678476" y="3751994"/>
            <a:ext cx="1550610" cy="342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>
              <a:lnSpc>
                <a:spcPct val="100000"/>
              </a:lnSpc>
            </a:pPr>
            <a:r>
              <a:rPr lang="en-US" sz="1425" spc="-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Input Text</a:t>
            </a:r>
            <a:endParaRPr lang="en-US" sz="1425" spc="-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92" name="Group 291"/>
          <p:cNvGrpSpPr/>
          <p:nvPr/>
        </p:nvGrpSpPr>
        <p:grpSpPr>
          <a:xfrm>
            <a:off x="4855631" y="3263446"/>
            <a:ext cx="1577340" cy="1165860"/>
            <a:chOff x="7112880" y="1701360"/>
            <a:chExt cx="2103120" cy="1554480"/>
          </a:xfrm>
          <a:solidFill>
            <a:schemeClr val="bg1">
              <a:lumMod val="95000"/>
            </a:schemeClr>
          </a:solidFill>
        </p:grpSpPr>
        <p:sp>
          <p:nvSpPr>
            <p:cNvPr id="293" name="CustomShape 291"/>
            <p:cNvSpPr/>
            <p:nvPr/>
          </p:nvSpPr>
          <p:spPr>
            <a:xfrm>
              <a:off x="7112880" y="1701360"/>
              <a:ext cx="2103120" cy="45720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7500" tIns="33750" rIns="67500" bIns="33750" anchor="ctr"/>
            <a:lstStyle/>
            <a:p>
              <a:pPr algn="ctr">
                <a:lnSpc>
                  <a:spcPct val="100000"/>
                </a:lnSpc>
              </a:pPr>
              <a:r>
                <a:rPr lang="en-US" sz="1500" spc="-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Composition</a:t>
              </a:r>
              <a:endParaRPr lang="en-US" sz="1500" spc="-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4" name="CustomShape 292"/>
            <p:cNvSpPr/>
            <p:nvPr/>
          </p:nvSpPr>
          <p:spPr>
            <a:xfrm>
              <a:off x="7112880" y="2250000"/>
              <a:ext cx="2103120" cy="45720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7500" tIns="33750" rIns="67500" bIns="33750" anchor="ctr"/>
            <a:lstStyle/>
            <a:p>
              <a:pPr algn="ctr">
                <a:lnSpc>
                  <a:spcPct val="100000"/>
                </a:lnSpc>
              </a:pPr>
              <a:r>
                <a:rPr lang="en-US" sz="1500" spc="-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Preferences</a:t>
              </a:r>
              <a:endParaRPr lang="en-US" sz="1500" spc="-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5" name="CustomShape 293"/>
            <p:cNvSpPr/>
            <p:nvPr/>
          </p:nvSpPr>
          <p:spPr>
            <a:xfrm>
              <a:off x="7112880" y="2798640"/>
              <a:ext cx="2103120" cy="457200"/>
            </a:xfrm>
            <a:prstGeom prst="roundRect">
              <a:avLst>
                <a:gd name="adj" fmla="val 16667"/>
              </a:avLst>
            </a:prstGeom>
            <a:grpFill/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67500" tIns="33750" rIns="67500" bIns="33750" anchor="ctr"/>
            <a:lstStyle/>
            <a:p>
              <a:pPr algn="ctr">
                <a:lnSpc>
                  <a:spcPct val="100000"/>
                </a:lnSpc>
              </a:pPr>
              <a:r>
                <a:rPr lang="en-US" sz="1500" spc="-1" dirty="0">
                  <a:solidFill>
                    <a:srgbClr val="000000"/>
                  </a:solidFill>
                  <a:latin typeface="+mj-lt"/>
                  <a:cs typeface="Arial" panose="020B0604020202020204" pitchFamily="34" charset="0"/>
                </a:rPr>
                <a:t>Thresholding</a:t>
              </a:r>
              <a:endParaRPr lang="en-US" sz="1500" spc="-1" dirty="0">
                <a:latin typeface="+mj-lt"/>
                <a:cs typeface="Arial" panose="020B0604020202020204" pitchFamily="34" charset="0"/>
              </a:endParaRPr>
            </a:p>
          </p:txBody>
        </p:sp>
      </p:grpSp>
      <p:cxnSp>
        <p:nvCxnSpPr>
          <p:cNvPr id="296" name="Elbow Connector 295"/>
          <p:cNvCxnSpPr>
            <a:stCxn id="5" idx="2"/>
            <a:endCxn id="6" idx="2"/>
          </p:cNvCxnSpPr>
          <p:nvPr/>
        </p:nvCxnSpPr>
        <p:spPr>
          <a:xfrm rot="16200000" flipH="1">
            <a:off x="4267787" y="3160213"/>
            <a:ext cx="9525" cy="2740991"/>
          </a:xfrm>
          <a:prstGeom prst="bentConnector3">
            <a:avLst>
              <a:gd name="adj1" fmla="val 5350000"/>
            </a:avLst>
          </a:prstGeom>
          <a:ln w="762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/>
          <p:cNvCxnSpPr/>
          <p:nvPr/>
        </p:nvCxnSpPr>
        <p:spPr>
          <a:xfrm flipV="1">
            <a:off x="6904338" y="3682368"/>
            <a:ext cx="456674" cy="573"/>
          </a:xfrm>
          <a:prstGeom prst="straightConnector1">
            <a:avLst/>
          </a:prstGeom>
          <a:ln w="762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8" name="Picture 2"/>
          <p:cNvPicPr/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p:blipFill>
        <p:spPr>
          <a:xfrm>
            <a:off x="7151462" y="1968965"/>
            <a:ext cx="1114830" cy="788400"/>
          </a:xfrm>
          <a:prstGeom prst="rect">
            <a:avLst/>
          </a:prstGeom>
          <a:ln>
            <a:noFill/>
          </a:ln>
        </p:spPr>
      </p:pic>
      <p:cxnSp>
        <p:nvCxnSpPr>
          <p:cNvPr id="299" name="Straight Arrow Connector 298"/>
          <p:cNvCxnSpPr/>
          <p:nvPr/>
        </p:nvCxnSpPr>
        <p:spPr>
          <a:xfrm flipV="1">
            <a:off x="7713639" y="2760605"/>
            <a:ext cx="0" cy="722822"/>
          </a:xfrm>
          <a:prstGeom prst="straightConnector1">
            <a:avLst/>
          </a:prstGeom>
          <a:ln w="76200"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Elbow Connector 299"/>
          <p:cNvCxnSpPr>
            <a:stCxn id="11" idx="2"/>
          </p:cNvCxnSpPr>
          <p:nvPr/>
        </p:nvCxnSpPr>
        <p:spPr>
          <a:xfrm rot="16200000" flipH="1">
            <a:off x="854166" y="2617255"/>
            <a:ext cx="617395" cy="904094"/>
          </a:xfrm>
          <a:prstGeom prst="bentConnector2">
            <a:avLst/>
          </a:prstGeom>
          <a:ln w="762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Elbow Connector 300"/>
          <p:cNvCxnSpPr>
            <a:stCxn id="218" idx="0"/>
          </p:cNvCxnSpPr>
          <p:nvPr/>
        </p:nvCxnSpPr>
        <p:spPr>
          <a:xfrm rot="5400000" flipH="1" flipV="1">
            <a:off x="569441" y="3798951"/>
            <a:ext cx="1186574" cy="891135"/>
          </a:xfrm>
          <a:prstGeom prst="bentConnector3">
            <a:avLst>
              <a:gd name="adj1" fmla="val 99769"/>
            </a:avLst>
          </a:prstGeom>
          <a:ln w="762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2532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659677" y="1990160"/>
            <a:ext cx="6335699" cy="3598262"/>
            <a:chOff x="2212903" y="1510546"/>
            <a:chExt cx="8447598" cy="479768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03" y="3031510"/>
              <a:ext cx="7513320" cy="327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03" y="1523049"/>
              <a:ext cx="4083863" cy="1438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5038" y="1510546"/>
              <a:ext cx="4175463" cy="2111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1655627" y="1781012"/>
            <a:ext cx="6523643" cy="417037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She has a grand total of </a:t>
            </a:r>
            <a:r>
              <a:rPr lang="en-US" sz="1500" b="1" dirty="0">
                <a:solidFill>
                  <a:srgbClr val="7030A0"/>
                </a:solidFill>
              </a:rPr>
              <a:t>six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children together: </a:t>
            </a:r>
            <a:r>
              <a:rPr lang="en-US" sz="1500" b="1" dirty="0">
                <a:solidFill>
                  <a:srgbClr val="7030A0"/>
                </a:solidFill>
              </a:rPr>
              <a:t>three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biological and </a:t>
            </a:r>
            <a:r>
              <a:rPr lang="en-US" sz="1500" b="1" dirty="0">
                <a:solidFill>
                  <a:srgbClr val="7030A0"/>
                </a:solidFill>
              </a:rPr>
              <a:t>three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adopted.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Angelina Jolie and </a:t>
            </a:r>
            <a:r>
              <a:rPr lang="en-US" sz="1500" b="1" dirty="0">
                <a:solidFill>
                  <a:srgbClr val="7030A0"/>
                </a:solidFill>
              </a:rPr>
              <a:t>four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of her kids soaked up the last few days of summer over Labor Day.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She has received </a:t>
            </a:r>
            <a:r>
              <a:rPr lang="en-US" sz="1500" b="1" dirty="0">
                <a:solidFill>
                  <a:srgbClr val="00B0F0"/>
                </a:solidFill>
              </a:rPr>
              <a:t>an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Academy Award, </a:t>
            </a:r>
            <a:r>
              <a:rPr lang="en-US" sz="1500" b="1" dirty="0">
                <a:solidFill>
                  <a:srgbClr val="7030A0"/>
                </a:solidFill>
              </a:rPr>
              <a:t>two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Screen Actors Guild Awards, and </a:t>
            </a:r>
            <a:r>
              <a:rPr lang="en-US" sz="1500" b="1" dirty="0">
                <a:solidFill>
                  <a:srgbClr val="7030A0"/>
                </a:solidFill>
              </a:rPr>
              <a:t>three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Golden Globe Awards, and has been cited as Hollywood’s highest-paid actress.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Divorced from actors Jonny Lee Miller and Billy Bob Thornton, she separated from her </a:t>
            </a:r>
            <a:r>
              <a:rPr lang="en-US" sz="1500" b="1" dirty="0">
                <a:solidFill>
                  <a:srgbClr val="C00000"/>
                </a:solidFill>
              </a:rPr>
              <a:t>third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husband, actor Brad Pitt, in September </a:t>
            </a:r>
            <a:r>
              <a:rPr lang="en-US" sz="1500" b="1" dirty="0">
                <a:solidFill>
                  <a:srgbClr val="7030A0"/>
                </a:solidFill>
              </a:rPr>
              <a:t>2016</a:t>
            </a:r>
            <a:r>
              <a:rPr lang="en-US" sz="1500" dirty="0"/>
              <a:t>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The arrival of the </a:t>
            </a:r>
            <a:r>
              <a:rPr lang="en-US" sz="1500" b="1" dirty="0">
                <a:solidFill>
                  <a:srgbClr val="C00000"/>
                </a:solidFill>
              </a:rPr>
              <a:t>first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biological child Jolie and Pitt caused </a:t>
            </a:r>
            <a:r>
              <a:rPr lang="en-US" sz="1500" b="1" dirty="0">
                <a:solidFill>
                  <a:srgbClr val="00B0F0"/>
                </a:solidFill>
              </a:rPr>
              <a:t>an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excited flurry with fans.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On July </a:t>
            </a:r>
            <a:r>
              <a:rPr lang="en-US" sz="1500" b="1" dirty="0">
                <a:solidFill>
                  <a:srgbClr val="7030A0"/>
                </a:solidFill>
              </a:rPr>
              <a:t>12</a:t>
            </a:r>
            <a:r>
              <a:rPr lang="en-US" sz="1500" dirty="0"/>
              <a:t>, </a:t>
            </a:r>
            <a:r>
              <a:rPr lang="en-US" sz="1500" b="1" dirty="0">
                <a:solidFill>
                  <a:srgbClr val="7030A0"/>
                </a:solidFill>
              </a:rPr>
              <a:t>2008</a:t>
            </a:r>
            <a:r>
              <a:rPr lang="en-US" sz="1500" dirty="0"/>
              <a:t>, she gave birth to </a:t>
            </a:r>
            <a:r>
              <a:rPr lang="en-US" sz="1500" b="1" dirty="0">
                <a:solidFill>
                  <a:srgbClr val="00B050"/>
                </a:solidFill>
              </a:rPr>
              <a:t>twins</a:t>
            </a:r>
            <a:r>
              <a:rPr lang="en-US" sz="1500" dirty="0"/>
              <a:t>: </a:t>
            </a:r>
            <a:r>
              <a:rPr lang="en-US" sz="1500" b="1" dirty="0">
                <a:solidFill>
                  <a:srgbClr val="00B0F0"/>
                </a:solidFill>
              </a:rPr>
              <a:t>a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son, Knox Leon, and </a:t>
            </a:r>
            <a:r>
              <a:rPr lang="en-US" sz="1500" b="1" dirty="0">
                <a:solidFill>
                  <a:srgbClr val="00B0F0"/>
                </a:solidFill>
              </a:rPr>
              <a:t>a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daughter, Vivienne </a:t>
            </a:r>
            <a:r>
              <a:rPr lang="en-US" sz="1500" dirty="0" err="1"/>
              <a:t>Marcheline</a:t>
            </a:r>
            <a:r>
              <a:rPr lang="en-US" sz="1500" dirty="0"/>
              <a:t>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In </a:t>
            </a:r>
            <a:r>
              <a:rPr lang="en-US" sz="1500" b="1" dirty="0">
                <a:solidFill>
                  <a:srgbClr val="7030A0"/>
                </a:solidFill>
              </a:rPr>
              <a:t>2016</a:t>
            </a:r>
            <a:r>
              <a:rPr lang="en-US" sz="1500" dirty="0"/>
              <a:t>, Jolie brought her </a:t>
            </a:r>
            <a:r>
              <a:rPr lang="en-US" sz="1500" b="1" dirty="0">
                <a:solidFill>
                  <a:srgbClr val="00B050"/>
                </a:solidFill>
              </a:rPr>
              <a:t>twins</a:t>
            </a:r>
            <a:r>
              <a:rPr lang="en-US" sz="1500" dirty="0"/>
              <a:t>, </a:t>
            </a:r>
            <a:r>
              <a:rPr lang="en-US" sz="1500" b="1" dirty="0">
                <a:solidFill>
                  <a:srgbClr val="7030A0"/>
                </a:solidFill>
              </a:rPr>
              <a:t>one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daughter and </a:t>
            </a:r>
            <a:r>
              <a:rPr lang="en-US" sz="1500" b="1" dirty="0">
                <a:solidFill>
                  <a:srgbClr val="7030A0"/>
                </a:solidFill>
              </a:rPr>
              <a:t>three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adopted children to the gala.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5627" y="1781012"/>
            <a:ext cx="6523643" cy="4170372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wrap="square" rtlCol="0">
            <a:spAutoFit/>
          </a:bodyPr>
          <a:lstStyle/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She has a grand total of </a:t>
            </a:r>
            <a:r>
              <a:rPr lang="en-US" sz="1500" b="1" dirty="0"/>
              <a:t>six</a:t>
            </a:r>
            <a:r>
              <a:rPr lang="en-US" sz="1500" dirty="0"/>
              <a:t> children together: </a:t>
            </a:r>
            <a:r>
              <a:rPr lang="en-US" sz="1500" b="1" dirty="0"/>
              <a:t>three</a:t>
            </a:r>
            <a:r>
              <a:rPr lang="en-US" sz="1500" dirty="0"/>
              <a:t> biological and </a:t>
            </a:r>
            <a:r>
              <a:rPr lang="en-US" sz="1500" b="1" dirty="0"/>
              <a:t>three</a:t>
            </a:r>
            <a:r>
              <a:rPr lang="en-US" sz="1500" dirty="0"/>
              <a:t> adopted.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Angelina Jolie and </a:t>
            </a:r>
            <a:r>
              <a:rPr lang="en-US" sz="1500" b="1" dirty="0"/>
              <a:t>four</a:t>
            </a:r>
            <a:r>
              <a:rPr lang="en-US" sz="1500" dirty="0"/>
              <a:t> of her kids soaked up the last few days of summer over Labor Day.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She has received an Academy Award, two Screen Actors Guild Awards, and three</a:t>
            </a:r>
            <a:r>
              <a:rPr lang="en-US" sz="1500" dirty="0">
                <a:solidFill>
                  <a:srgbClr val="7030A0"/>
                </a:solidFill>
              </a:rPr>
              <a:t> </a:t>
            </a:r>
            <a:r>
              <a:rPr lang="en-US" sz="1500" dirty="0"/>
              <a:t>Golden Globe Awards, and has been cited as Hollywood’s highest-paid actress.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Divorced from actors Jonny Lee Miller and Billy Bob Thornton, she separated from her third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husband, actor Brad Pitt, in September 2016.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The arrival of the </a:t>
            </a:r>
            <a:r>
              <a:rPr lang="en-US" sz="1500" b="1" dirty="0"/>
              <a:t>first</a:t>
            </a:r>
            <a:r>
              <a:rPr lang="en-US" sz="1500" dirty="0"/>
              <a:t> biological child Jolie and Pitt caused an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excited flurry with fans.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On July 12, 2008, she gave birth to </a:t>
            </a:r>
            <a:r>
              <a:rPr lang="en-US" sz="1500" b="1" dirty="0"/>
              <a:t>twins</a:t>
            </a:r>
            <a:r>
              <a:rPr lang="en-US" sz="1500" dirty="0"/>
              <a:t>: </a:t>
            </a:r>
            <a:r>
              <a:rPr lang="en-US" sz="1500" b="1" dirty="0"/>
              <a:t>a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son, Knox Leon, and </a:t>
            </a:r>
            <a:r>
              <a:rPr lang="en-US" sz="1500" b="1" dirty="0"/>
              <a:t>a</a:t>
            </a:r>
            <a:r>
              <a:rPr lang="en-US" sz="1500" dirty="0">
                <a:solidFill>
                  <a:srgbClr val="00B0F0"/>
                </a:solidFill>
              </a:rPr>
              <a:t> </a:t>
            </a:r>
            <a:r>
              <a:rPr lang="en-US" sz="1500" dirty="0"/>
              <a:t>daughter, Vivienne </a:t>
            </a:r>
            <a:r>
              <a:rPr lang="en-US" sz="1500" dirty="0" err="1"/>
              <a:t>Marcheline</a:t>
            </a:r>
            <a:r>
              <a:rPr lang="en-US" sz="1500" dirty="0"/>
              <a:t>.</a:t>
            </a:r>
          </a:p>
          <a:p>
            <a:pPr marL="257175" indent="-257175">
              <a:spcAft>
                <a:spcPts val="450"/>
              </a:spcAft>
              <a:buFont typeface="+mj-lt"/>
              <a:buAutoNum type="arabicPeriod"/>
            </a:pPr>
            <a:r>
              <a:rPr lang="en-US" sz="1500" dirty="0"/>
              <a:t>In 2016, Jolie brought her </a:t>
            </a:r>
            <a:r>
              <a:rPr lang="en-US" sz="1500" b="1" dirty="0"/>
              <a:t>twins</a:t>
            </a:r>
            <a:r>
              <a:rPr lang="en-US" sz="1500" dirty="0"/>
              <a:t>, </a:t>
            </a:r>
            <a:r>
              <a:rPr lang="en-US" sz="1500" b="1" dirty="0"/>
              <a:t>one</a:t>
            </a:r>
            <a:r>
              <a:rPr lang="en-US" sz="1500" dirty="0"/>
              <a:t> daughter and </a:t>
            </a:r>
            <a:r>
              <a:rPr lang="en-US" sz="1500" b="1" dirty="0"/>
              <a:t>three</a:t>
            </a:r>
            <a:r>
              <a:rPr lang="en-US" sz="1500" dirty="0"/>
              <a:t> adopted children to the gala.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Stage 1: CQ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59</a:t>
            </a:fld>
            <a:endParaRPr lang="en-US" dirty="0"/>
          </a:p>
        </p:txBody>
      </p:sp>
      <p:pic>
        <p:nvPicPr>
          <p:cNvPr id="1026" name="Picture 2" descr="C:\Users\Paramita\Downloads\440px-Angelina_Jolie_2_June_2014_(cropped)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" y="2047876"/>
            <a:ext cx="822106" cy="11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046" y="1851660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9231" y="3467100"/>
            <a:ext cx="1161760" cy="452929"/>
            <a:chOff x="505641" y="3479800"/>
            <a:chExt cx="1549013" cy="603905"/>
          </a:xfrm>
        </p:grpSpPr>
        <p:sp>
          <p:nvSpPr>
            <p:cNvPr id="7" name="TextBox 6"/>
            <p:cNvSpPr txBox="1"/>
            <p:nvPr/>
          </p:nvSpPr>
          <p:spPr>
            <a:xfrm>
              <a:off x="632641" y="3622040"/>
              <a:ext cx="1422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 err="1"/>
                <a:t>hasChild</a:t>
              </a:r>
              <a:endParaRPr lang="en-US" sz="165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5641" y="3479800"/>
              <a:ext cx="391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79231" y="4027260"/>
            <a:ext cx="1218603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7030A0"/>
                </a:solidFill>
              </a:rPr>
              <a:t>cardinals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C00000"/>
                </a:solidFill>
              </a:rPr>
              <a:t>ordinals</a:t>
            </a:r>
          </a:p>
          <a:p>
            <a:pPr>
              <a:lnSpc>
                <a:spcPct val="150000"/>
              </a:lnSpc>
            </a:pPr>
            <a:r>
              <a:rPr lang="en-US" sz="1650" b="1" dirty="0" err="1">
                <a:solidFill>
                  <a:srgbClr val="00B050"/>
                </a:solidFill>
              </a:rPr>
              <a:t>numterms</a:t>
            </a:r>
            <a:endParaRPr lang="en-US" sz="1650" b="1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00B0F0"/>
                </a:solidFill>
              </a:rPr>
              <a:t>articles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655627" y="2836069"/>
            <a:ext cx="6438242" cy="1450181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957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3" grpId="0"/>
      <p:bldP spid="13" grpId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ounded Rectangle 141"/>
          <p:cNvSpPr/>
          <p:nvPr/>
        </p:nvSpPr>
        <p:spPr>
          <a:xfrm>
            <a:off x="153788" y="3081145"/>
            <a:ext cx="8936181" cy="1333721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de-DE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73" y="79617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000473" y="565450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107" y="2385416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Premium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Sources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(Wikipedia, IMDB, …)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821626" y="1586692"/>
            <a:ext cx="213637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Semi-Structured Data</a:t>
            </a:r>
          </a:p>
          <a:p>
            <a:pPr algn="ctr" defTabSz="685800"/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(Infoboxes, </a:t>
            </a:r>
            <a:r>
              <a:rPr lang="de-DE" sz="1350" dirty="0" err="1">
                <a:solidFill>
                  <a:prstClr val="black"/>
                </a:solidFill>
                <a:latin typeface="Calibri" panose="020F0502020204030204"/>
              </a:rPr>
              <a:t>Tables</a:t>
            </a:r>
            <a:r>
              <a:rPr lang="de-DE" sz="1350" dirty="0">
                <a:solidFill>
                  <a:prstClr val="black"/>
                </a:solidFill>
                <a:latin typeface="Calibri" panose="020F0502020204030204"/>
              </a:rPr>
              <a:t>, Lists …)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502807" y="1586693"/>
            <a:ext cx="1699953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Text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Documents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Web Pages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7188435" y="1586693"/>
            <a:ext cx="1305098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400" b="1" dirty="0" err="1">
                <a:solidFill>
                  <a:prstClr val="black"/>
                </a:solidFill>
                <a:latin typeface="Calibri" panose="020F0502020204030204"/>
              </a:rPr>
              <a:t>Conversations</a:t>
            </a:r>
            <a:endParaRPr lang="de-DE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Behavior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056568" y="2417390"/>
            <a:ext cx="1128455" cy="363682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Online Forums</a:t>
            </a:r>
          </a:p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lang="de-DE" sz="1100" b="1" dirty="0" err="1">
                <a:solidFill>
                  <a:prstClr val="black"/>
                </a:solidFill>
                <a:latin typeface="Calibri" panose="020F0502020204030204"/>
              </a:rPr>
              <a:t>Social</a:t>
            </a: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 Media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8290490" y="2419872"/>
            <a:ext cx="799479" cy="361200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Queries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Clicks</a:t>
            </a:r>
            <a:endParaRPr lang="de-DE" sz="1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517470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Entity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Names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liases</a:t>
            </a:r>
            <a:r>
              <a:rPr lang="de-DE" sz="1050" b="1" dirty="0">
                <a:solidFill>
                  <a:prstClr val="black"/>
                </a:solidFill>
                <a:latin typeface="Calibri" panose="020F0502020204030204"/>
              </a:rPr>
              <a:t> &amp; </a:t>
            </a:r>
            <a:r>
              <a:rPr lang="de-DE" sz="1050" b="1" dirty="0" err="1">
                <a:solidFill>
                  <a:prstClr val="black"/>
                </a:solidFill>
                <a:latin typeface="Calibri" panose="020F0502020204030204"/>
              </a:rPr>
              <a:t>Classes</a:t>
            </a:r>
            <a:endParaRPr lang="de-DE" sz="10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209113" y="4746799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Entities</a:t>
            </a:r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 in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Taxonomy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5623573" y="4761348"/>
            <a:ext cx="1209499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Relational</a:t>
            </a: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3955472" y="4761347"/>
            <a:ext cx="987126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Constraint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86122" y="4761347"/>
            <a:ext cx="1207411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Canonicalized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Statements</a:t>
            </a:r>
          </a:p>
        </p:txBody>
      </p:sp>
      <p:cxnSp>
        <p:nvCxnSpPr>
          <p:cNvPr id="77" name="Straight Connector 76"/>
          <p:cNvCxnSpPr>
            <a:stCxn id="2" idx="2"/>
            <a:endCxn id="63" idx="0"/>
          </p:cNvCxnSpPr>
          <p:nvPr/>
        </p:nvCxnSpPr>
        <p:spPr>
          <a:xfrm flipH="1">
            <a:off x="1889812" y="1165508"/>
            <a:ext cx="2504359" cy="4211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" idx="2"/>
            <a:endCxn id="64" idx="0"/>
          </p:cNvCxnSpPr>
          <p:nvPr/>
        </p:nvCxnSpPr>
        <p:spPr>
          <a:xfrm>
            <a:off x="4394171" y="1165508"/>
            <a:ext cx="9586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" idx="2"/>
            <a:endCxn id="66" idx="0"/>
          </p:cNvCxnSpPr>
          <p:nvPr/>
        </p:nvCxnSpPr>
        <p:spPr>
          <a:xfrm>
            <a:off x="4394171" y="1165508"/>
            <a:ext cx="3446813" cy="4211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6" idx="2"/>
            <a:endCxn id="67" idx="0"/>
          </p:cNvCxnSpPr>
          <p:nvPr/>
        </p:nvCxnSpPr>
        <p:spPr>
          <a:xfrm flipH="1">
            <a:off x="7620795" y="2010642"/>
            <a:ext cx="220189" cy="40674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66" idx="2"/>
            <a:endCxn id="69" idx="0"/>
          </p:cNvCxnSpPr>
          <p:nvPr/>
        </p:nvCxnSpPr>
        <p:spPr>
          <a:xfrm>
            <a:off x="7840984" y="2010642"/>
            <a:ext cx="849246" cy="4092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0" idx="2"/>
            <a:endCxn id="59" idx="0"/>
          </p:cNvCxnSpPr>
          <p:nvPr/>
        </p:nvCxnSpPr>
        <p:spPr>
          <a:xfrm>
            <a:off x="1122220" y="5170748"/>
            <a:ext cx="3338234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2" idx="2"/>
            <a:endCxn id="59" idx="0"/>
          </p:cNvCxnSpPr>
          <p:nvPr/>
        </p:nvCxnSpPr>
        <p:spPr>
          <a:xfrm>
            <a:off x="2813863" y="5170748"/>
            <a:ext cx="1646591" cy="4837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5" idx="2"/>
            <a:endCxn id="59" idx="0"/>
          </p:cNvCxnSpPr>
          <p:nvPr/>
        </p:nvCxnSpPr>
        <p:spPr>
          <a:xfrm>
            <a:off x="4449036" y="5185295"/>
            <a:ext cx="11419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73" idx="2"/>
            <a:endCxn id="59" idx="0"/>
          </p:cNvCxnSpPr>
          <p:nvPr/>
        </p:nvCxnSpPr>
        <p:spPr>
          <a:xfrm flipH="1">
            <a:off x="4460454" y="5185297"/>
            <a:ext cx="1767869" cy="4692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6" idx="2"/>
            <a:endCxn id="59" idx="0"/>
          </p:cNvCxnSpPr>
          <p:nvPr/>
        </p:nvCxnSpPr>
        <p:spPr>
          <a:xfrm flipH="1">
            <a:off x="4460454" y="5185295"/>
            <a:ext cx="3429374" cy="469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415085" y="2406392"/>
            <a:ext cx="1179656" cy="492934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200" b="1" dirty="0" err="1">
                <a:solidFill>
                  <a:prstClr val="black"/>
                </a:solidFill>
                <a:latin typeface="Calibri" panose="020F0502020204030204"/>
              </a:rPr>
              <a:t>Difficult</a:t>
            </a:r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(Books,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Interviews …)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4051384" y="2406392"/>
            <a:ext cx="1285784" cy="492933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ts val="1200"/>
              </a:lnSpc>
            </a:pPr>
            <a:r>
              <a:rPr lang="de-DE" sz="1100" b="1" dirty="0">
                <a:solidFill>
                  <a:prstClr val="black"/>
                </a:solidFill>
                <a:latin typeface="Calibri" panose="020F0502020204030204"/>
              </a:rPr>
              <a:t>High-Quality Text</a:t>
            </a:r>
          </a:p>
          <a:p>
            <a:pPr algn="ctr" defTabSz="685800">
              <a:lnSpc>
                <a:spcPts val="1200"/>
              </a:lnSpc>
            </a:pP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(News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Articles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,  Wikipedia …)</a:t>
            </a:r>
          </a:p>
        </p:txBody>
      </p:sp>
      <p:cxnSp>
        <p:nvCxnSpPr>
          <p:cNvPr id="122" name="Straight Connector 121"/>
          <p:cNvCxnSpPr>
            <a:stCxn id="64" idx="2"/>
            <a:endCxn id="115" idx="0"/>
          </p:cNvCxnSpPr>
          <p:nvPr/>
        </p:nvCxnSpPr>
        <p:spPr>
          <a:xfrm flipH="1">
            <a:off x="4694276" y="2010642"/>
            <a:ext cx="658508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4" idx="2"/>
            <a:endCxn id="114" idx="0"/>
          </p:cNvCxnSpPr>
          <p:nvPr/>
        </p:nvCxnSpPr>
        <p:spPr>
          <a:xfrm>
            <a:off x="5352784" y="2010642"/>
            <a:ext cx="652129" cy="3957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8045979" y="3558311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de-DE" b="1" dirty="0" err="1">
                <a:solidFill>
                  <a:prstClr val="black"/>
                </a:solidFill>
                <a:latin typeface="Calibri" panose="020F0502020204030204"/>
              </a:rPr>
              <a:t>Methods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421482" y="3528642"/>
            <a:ext cx="843736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Rules &amp; Patterns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799634" y="3525413"/>
            <a:ext cx="937421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Logical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4254623" y="3532581"/>
            <a:ext cx="901347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Statistical</a:t>
            </a:r>
          </a:p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Inference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611872" y="3518048"/>
            <a:ext cx="814234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Deep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Learning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5589069" y="3525413"/>
            <a:ext cx="552388" cy="423949"/>
          </a:xfrm>
          <a:prstGeom prst="roundRect">
            <a:avLst/>
          </a:prstGeom>
          <a:solidFill>
            <a:srgbClr val="00FFCC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NLP</a:t>
            </a:r>
          </a:p>
          <a:p>
            <a:pPr algn="ctr" defTabSz="685800"/>
            <a:r>
              <a:rPr lang="de-DE" sz="1200" b="1" dirty="0">
                <a:solidFill>
                  <a:prstClr val="black"/>
                </a:solidFill>
                <a:latin typeface="Calibri" panose="020F0502020204030204"/>
              </a:rPr>
              <a:t>Tools</a:t>
            </a:r>
          </a:p>
        </p:txBody>
      </p:sp>
      <p:cxnSp>
        <p:nvCxnSpPr>
          <p:cNvPr id="144" name="Straight Connector 143"/>
          <p:cNvCxnSpPr>
            <a:stCxn id="138" idx="2"/>
            <a:endCxn id="75" idx="0"/>
          </p:cNvCxnSpPr>
          <p:nvPr/>
        </p:nvCxnSpPr>
        <p:spPr>
          <a:xfrm>
            <a:off x="3268345" y="3949362"/>
            <a:ext cx="1180691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stCxn id="139" idx="2"/>
            <a:endCxn id="75" idx="0"/>
          </p:cNvCxnSpPr>
          <p:nvPr/>
        </p:nvCxnSpPr>
        <p:spPr>
          <a:xfrm flipH="1">
            <a:off x="4449036" y="3956530"/>
            <a:ext cx="25626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endCxn id="73" idx="0"/>
          </p:cNvCxnSpPr>
          <p:nvPr/>
        </p:nvCxnSpPr>
        <p:spPr>
          <a:xfrm>
            <a:off x="5865263" y="3956530"/>
            <a:ext cx="363060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40" idx="2"/>
            <a:endCxn id="73" idx="0"/>
          </p:cNvCxnSpPr>
          <p:nvPr/>
        </p:nvCxnSpPr>
        <p:spPr>
          <a:xfrm flipH="1">
            <a:off x="6228322" y="3941996"/>
            <a:ext cx="790667" cy="8193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endCxn id="76" idx="0"/>
          </p:cNvCxnSpPr>
          <p:nvPr/>
        </p:nvCxnSpPr>
        <p:spPr>
          <a:xfrm>
            <a:off x="6981672" y="3956529"/>
            <a:ext cx="908156" cy="804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38" idx="2"/>
            <a:endCxn id="76" idx="0"/>
          </p:cNvCxnSpPr>
          <p:nvPr/>
        </p:nvCxnSpPr>
        <p:spPr>
          <a:xfrm>
            <a:off x="3268344" y="3949362"/>
            <a:ext cx="4621484" cy="811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>
            <a:stCxn id="138" idx="2"/>
            <a:endCxn id="72" idx="0"/>
          </p:cNvCxnSpPr>
          <p:nvPr/>
        </p:nvCxnSpPr>
        <p:spPr>
          <a:xfrm flipH="1">
            <a:off x="2813863" y="3949361"/>
            <a:ext cx="454481" cy="797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139" idx="2"/>
            <a:endCxn id="72" idx="0"/>
          </p:cNvCxnSpPr>
          <p:nvPr/>
        </p:nvCxnSpPr>
        <p:spPr>
          <a:xfrm flipH="1">
            <a:off x="2813863" y="3956530"/>
            <a:ext cx="1891433" cy="790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>
            <a:stCxn id="137" idx="2"/>
            <a:endCxn id="70" idx="0"/>
          </p:cNvCxnSpPr>
          <p:nvPr/>
        </p:nvCxnSpPr>
        <p:spPr>
          <a:xfrm flipH="1">
            <a:off x="1122220" y="3952590"/>
            <a:ext cx="721130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37" idx="2"/>
            <a:endCxn id="72" idx="0"/>
          </p:cNvCxnSpPr>
          <p:nvPr/>
        </p:nvCxnSpPr>
        <p:spPr>
          <a:xfrm>
            <a:off x="1843350" y="3952590"/>
            <a:ext cx="970513" cy="794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3" idx="2"/>
            <a:endCxn id="137" idx="0"/>
          </p:cNvCxnSpPr>
          <p:nvPr/>
        </p:nvCxnSpPr>
        <p:spPr>
          <a:xfrm>
            <a:off x="1011063" y="2809365"/>
            <a:ext cx="832287" cy="71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74" idx="2"/>
            <a:endCxn id="138" idx="0"/>
          </p:cNvCxnSpPr>
          <p:nvPr/>
        </p:nvCxnSpPr>
        <p:spPr>
          <a:xfrm>
            <a:off x="2910011" y="2796542"/>
            <a:ext cx="358334" cy="72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74" idx="2"/>
            <a:endCxn id="139" idx="0"/>
          </p:cNvCxnSpPr>
          <p:nvPr/>
        </p:nvCxnSpPr>
        <p:spPr>
          <a:xfrm>
            <a:off x="2910011" y="2796542"/>
            <a:ext cx="1795286" cy="736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15" idx="2"/>
            <a:endCxn id="141" idx="0"/>
          </p:cNvCxnSpPr>
          <p:nvPr/>
        </p:nvCxnSpPr>
        <p:spPr>
          <a:xfrm>
            <a:off x="5103347" y="2899326"/>
            <a:ext cx="761916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14" idx="2"/>
            <a:endCxn id="140" idx="0"/>
          </p:cNvCxnSpPr>
          <p:nvPr/>
        </p:nvCxnSpPr>
        <p:spPr>
          <a:xfrm>
            <a:off x="6413985" y="2899326"/>
            <a:ext cx="605005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67" idx="2"/>
            <a:endCxn id="140" idx="0"/>
          </p:cNvCxnSpPr>
          <p:nvPr/>
        </p:nvCxnSpPr>
        <p:spPr>
          <a:xfrm flipH="1">
            <a:off x="7018989" y="2781072"/>
            <a:ext cx="601806" cy="736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/>
          <p:cNvCxnSpPr>
            <a:stCxn id="69" idx="2"/>
          </p:cNvCxnSpPr>
          <p:nvPr/>
        </p:nvCxnSpPr>
        <p:spPr>
          <a:xfrm flipH="1">
            <a:off x="7053792" y="2781072"/>
            <a:ext cx="1636438" cy="722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115" idx="2"/>
            <a:endCxn id="138" idx="0"/>
          </p:cNvCxnSpPr>
          <p:nvPr/>
        </p:nvCxnSpPr>
        <p:spPr>
          <a:xfrm flipH="1">
            <a:off x="3268344" y="2899326"/>
            <a:ext cx="1835003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>
            <a:stCxn id="115" idx="2"/>
            <a:endCxn id="139" idx="0"/>
          </p:cNvCxnSpPr>
          <p:nvPr/>
        </p:nvCxnSpPr>
        <p:spPr>
          <a:xfrm flipH="1">
            <a:off x="4705296" y="2899326"/>
            <a:ext cx="398051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3" idx="2"/>
            <a:endCxn id="138" idx="0"/>
          </p:cNvCxnSpPr>
          <p:nvPr/>
        </p:nvCxnSpPr>
        <p:spPr>
          <a:xfrm>
            <a:off x="1011063" y="2809365"/>
            <a:ext cx="2257282" cy="716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>
            <a:stCxn id="114" idx="2"/>
            <a:endCxn id="139" idx="0"/>
          </p:cNvCxnSpPr>
          <p:nvPr/>
        </p:nvCxnSpPr>
        <p:spPr>
          <a:xfrm flipH="1">
            <a:off x="4705297" y="2899326"/>
            <a:ext cx="1708688" cy="633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>
            <a:endCxn id="73" idx="0"/>
          </p:cNvCxnSpPr>
          <p:nvPr/>
        </p:nvCxnSpPr>
        <p:spPr>
          <a:xfrm>
            <a:off x="4691970" y="3969829"/>
            <a:ext cx="1536353" cy="791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stCxn id="69" idx="2"/>
            <a:endCxn id="139" idx="0"/>
          </p:cNvCxnSpPr>
          <p:nvPr/>
        </p:nvCxnSpPr>
        <p:spPr>
          <a:xfrm flipH="1">
            <a:off x="4705296" y="2781072"/>
            <a:ext cx="3984934" cy="75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115" idx="2"/>
            <a:endCxn id="140" idx="0"/>
          </p:cNvCxnSpPr>
          <p:nvPr/>
        </p:nvCxnSpPr>
        <p:spPr>
          <a:xfrm>
            <a:off x="5103346" y="2899326"/>
            <a:ext cx="1915643" cy="6187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114" idx="2"/>
            <a:endCxn id="141" idx="0"/>
          </p:cNvCxnSpPr>
          <p:nvPr/>
        </p:nvCxnSpPr>
        <p:spPr>
          <a:xfrm flipH="1">
            <a:off x="5865263" y="2899326"/>
            <a:ext cx="139650" cy="62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76" idx="0"/>
            <a:endCxn id="139" idx="2"/>
          </p:cNvCxnSpPr>
          <p:nvPr/>
        </p:nvCxnSpPr>
        <p:spPr>
          <a:xfrm flipH="1" flipV="1">
            <a:off x="4705297" y="3956530"/>
            <a:ext cx="3184531" cy="804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2127055" y="2372593"/>
            <a:ext cx="1565912" cy="423949"/>
          </a:xfrm>
          <a:prstGeom prst="round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DE" sz="1350" b="1" dirty="0">
                <a:solidFill>
                  <a:prstClr val="black"/>
                </a:solidFill>
                <a:latin typeface="Calibri" panose="020F0502020204030204"/>
              </a:rPr>
              <a:t>Web </a:t>
            </a:r>
            <a:r>
              <a:rPr lang="de-DE" sz="1350" b="1" dirty="0" err="1">
                <a:solidFill>
                  <a:prstClr val="black"/>
                </a:solidFill>
                <a:latin typeface="Calibri" panose="020F0502020204030204"/>
              </a:rPr>
              <a:t>collections</a:t>
            </a:r>
            <a:endParaRPr lang="de-DE" sz="1350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(Web </a:t>
            </a:r>
            <a:r>
              <a:rPr lang="de-DE" sz="1200" dirty="0" err="1">
                <a:solidFill>
                  <a:prstClr val="black"/>
                </a:solidFill>
                <a:latin typeface="Calibri" panose="020F0502020204030204"/>
              </a:rPr>
              <a:t>crawls</a:t>
            </a:r>
            <a:r>
              <a:rPr lang="de-DE" sz="1200" dirty="0">
                <a:solidFill>
                  <a:prstClr val="black"/>
                </a:solidFill>
                <a:latin typeface="Calibri" panose="020F0502020204030204"/>
              </a:rPr>
              <a:t>)</a:t>
            </a:r>
          </a:p>
        </p:txBody>
      </p:sp>
      <p:cxnSp>
        <p:nvCxnSpPr>
          <p:cNvPr id="18" name="Straight Connector 17"/>
          <p:cNvCxnSpPr>
            <a:stCxn id="63" idx="2"/>
            <a:endCxn id="3" idx="0"/>
          </p:cNvCxnSpPr>
          <p:nvPr/>
        </p:nvCxnSpPr>
        <p:spPr>
          <a:xfrm flipH="1">
            <a:off x="1011063" y="2010641"/>
            <a:ext cx="878749" cy="374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63" idx="2"/>
            <a:endCxn id="74" idx="0"/>
          </p:cNvCxnSpPr>
          <p:nvPr/>
        </p:nvCxnSpPr>
        <p:spPr>
          <a:xfrm>
            <a:off x="1889812" y="2010641"/>
            <a:ext cx="1020199" cy="361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ADBB-CFEC-451E-A931-09F422AE9351}" type="slidenum">
              <a:rPr lang="de-DE" smtClean="0"/>
              <a:t>6</a:t>
            </a:fld>
            <a:endParaRPr lang="de-DE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F542523-3433-4D46-B58B-2CC68AC33ECD}"/>
              </a:ext>
            </a:extLst>
          </p:cNvPr>
          <p:cNvSpPr/>
          <p:nvPr/>
        </p:nvSpPr>
        <p:spPr>
          <a:xfrm>
            <a:off x="3888419" y="1438183"/>
            <a:ext cx="2749214" cy="1535836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CDA9827-C50E-4264-AEAE-F8C6BB9789A7}"/>
              </a:ext>
            </a:extLst>
          </p:cNvPr>
          <p:cNvSpPr/>
          <p:nvPr/>
        </p:nvSpPr>
        <p:spPr>
          <a:xfrm>
            <a:off x="5567691" y="4686646"/>
            <a:ext cx="3047216" cy="606167"/>
          </a:xfrm>
          <a:prstGeom prst="roundRect">
            <a:avLst>
              <a:gd name="adj" fmla="val 379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4022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Stage 1: CQ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60</a:t>
            </a:fld>
            <a:endParaRPr lang="en-US" dirty="0"/>
          </a:p>
        </p:txBody>
      </p:sp>
      <p:pic>
        <p:nvPicPr>
          <p:cNvPr id="6" name="Picture 2" descr="C:\Users\Paramita\Downloads\440px-Angelina_Jolie_2_June_2014_(cropp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" y="2047876"/>
            <a:ext cx="822106" cy="11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046" y="1851660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231" y="3467100"/>
            <a:ext cx="1180996" cy="452929"/>
            <a:chOff x="505641" y="3479800"/>
            <a:chExt cx="1574661" cy="603905"/>
          </a:xfrm>
        </p:grpSpPr>
        <p:sp>
          <p:nvSpPr>
            <p:cNvPr id="9" name="TextBox 8"/>
            <p:cNvSpPr txBox="1"/>
            <p:nvPr/>
          </p:nvSpPr>
          <p:spPr>
            <a:xfrm>
              <a:off x="632641" y="3622040"/>
              <a:ext cx="1447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 err="1"/>
                <a:t>hasChild</a:t>
              </a:r>
              <a:endParaRPr lang="en-US" sz="16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641" y="3479800"/>
              <a:ext cx="391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60857" y="1493305"/>
            <a:ext cx="7058030" cy="3008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In 2016, Jolie brought her twins, one daughter and three adopted children to the gala.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/>
              <a:t>Sequence labelling task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One model learned per predicate </a:t>
            </a:r>
          </a:p>
          <a:p>
            <a:pPr marL="557213" lvl="1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Feature-based model (CRF) vs Neural model (bi-LSTM-CRF)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648235" y="2502578"/>
          <a:ext cx="6791735" cy="5562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…her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twins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daughter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three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adopted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children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to…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NUMTERM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CARDINAL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daughter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CARDINAL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adopted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children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648235" y="3062468"/>
          <a:ext cx="6791735" cy="2781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5189872" y="1795433"/>
            <a:ext cx="1535005" cy="626897"/>
            <a:chOff x="6097870" y="1896119"/>
            <a:chExt cx="2046673" cy="835862"/>
          </a:xfrm>
        </p:grpSpPr>
        <p:sp>
          <p:nvSpPr>
            <p:cNvPr id="14" name="Down Arrow 13"/>
            <p:cNvSpPr/>
            <p:nvPr/>
          </p:nvSpPr>
          <p:spPr>
            <a:xfrm>
              <a:off x="6097870" y="1896119"/>
              <a:ext cx="274881" cy="8358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66165" y="1907794"/>
              <a:ext cx="187837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2">
                      <a:lumMod val="75000"/>
                    </a:schemeClr>
                  </a:solidFill>
                </a:rPr>
                <a:t>preprocessing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5254893"/>
            <a:ext cx="2301690" cy="68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Paramita\Downloads\lstm_cr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3" b="10763"/>
          <a:stretch/>
        </p:blipFill>
        <p:spPr bwMode="auto">
          <a:xfrm>
            <a:off x="5331033" y="5119161"/>
            <a:ext cx="2121299" cy="12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4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Stage 1: CQ Recognition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61</a:t>
            </a:fld>
            <a:endParaRPr lang="en-US" dirty="0"/>
          </a:p>
        </p:txBody>
      </p:sp>
      <p:pic>
        <p:nvPicPr>
          <p:cNvPr id="17" name="Picture 2" descr="C:\Users\Paramita\Downloads\440px-Angelina_Jolie_2_June_2014_(cropp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" y="2047876"/>
            <a:ext cx="822106" cy="11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87046" y="1851660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9231" y="3467100"/>
            <a:ext cx="1161760" cy="452929"/>
            <a:chOff x="505641" y="3479800"/>
            <a:chExt cx="1549013" cy="603905"/>
          </a:xfrm>
        </p:grpSpPr>
        <p:sp>
          <p:nvSpPr>
            <p:cNvPr id="20" name="TextBox 19"/>
            <p:cNvSpPr txBox="1"/>
            <p:nvPr/>
          </p:nvSpPr>
          <p:spPr>
            <a:xfrm>
              <a:off x="632641" y="3622040"/>
              <a:ext cx="14220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 err="1"/>
                <a:t>hasChild</a:t>
              </a:r>
              <a:endParaRPr lang="en-US" sz="165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5641" y="3479800"/>
              <a:ext cx="391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29484" y="1576018"/>
            <a:ext cx="7614515" cy="530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In 2016, Jolie brought her twins, one daughter and three adopted children to the gala.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350" dirty="0"/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232325"/>
              </a:solidFill>
            </a:endParaRPr>
          </a:p>
          <a:p>
            <a:pPr marL="214313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Incompleteness-aware distant supervision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COUNT DISTINCT &lt;Angelina Jolie, </a:t>
            </a:r>
            <a:r>
              <a:rPr lang="en-US" sz="1500" dirty="0" err="1"/>
              <a:t>hasChild</a:t>
            </a:r>
            <a:r>
              <a:rPr lang="en-US" sz="1500" dirty="0"/>
              <a:t>, *&gt; </a:t>
            </a:r>
            <a:r>
              <a:rPr lang="en-US" sz="1500" dirty="0">
                <a:sym typeface="Wingdings" panose="05000000000000000000" pitchFamily="2" charset="2"/>
              </a:rPr>
              <a:t>as seed counts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Filtering training data based on subject popularity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Ignoring higher counts, unless &gt; upper bound (count at 99th percentile)</a:t>
            </a:r>
          </a:p>
          <a:p>
            <a:pPr marL="900113" lvl="2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e.g., 2016 cannot be number of children 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Ignoring counts with low entropy</a:t>
            </a:r>
          </a:p>
          <a:p>
            <a:pPr marL="900113" lvl="2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Count ‘1’ appears abundantly in the text</a:t>
            </a:r>
          </a:p>
          <a:p>
            <a:pPr marL="557213" lvl="1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Label the tokens with COUNT (and COMP) when</a:t>
            </a:r>
          </a:p>
          <a:p>
            <a:pPr marL="900113" lvl="2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the token itself, OR</a:t>
            </a:r>
          </a:p>
          <a:p>
            <a:pPr marL="900113" lvl="2" indent="-214313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ym typeface="Wingdings" panose="05000000000000000000" pitchFamily="2" charset="2"/>
              </a:rPr>
              <a:t>the sum of several tokens match the seed count</a:t>
            </a:r>
            <a:endParaRPr lang="en-US" sz="1500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48235" y="2502578"/>
          <a:ext cx="6791735" cy="5562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…her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twins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daughter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three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adopted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children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to…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…her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NUMTERM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,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CARDINAL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daughter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and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CARDINAL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adopted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children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to…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648235" y="3062468"/>
          <a:ext cx="6791735" cy="2781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34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5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4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6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5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4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4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COMP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COMP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u="none" dirty="0"/>
                        <a:t>COUNT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4464544" y="1863907"/>
            <a:ext cx="1535005" cy="626897"/>
            <a:chOff x="6097870" y="1896119"/>
            <a:chExt cx="2046673" cy="835862"/>
          </a:xfrm>
        </p:grpSpPr>
        <p:sp>
          <p:nvSpPr>
            <p:cNvPr id="26" name="Down Arrow 25"/>
            <p:cNvSpPr/>
            <p:nvPr/>
          </p:nvSpPr>
          <p:spPr>
            <a:xfrm>
              <a:off x="6097870" y="1896119"/>
              <a:ext cx="274881" cy="83586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66165" y="1907794"/>
              <a:ext cx="187837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accent2">
                      <a:lumMod val="75000"/>
                    </a:schemeClr>
                  </a:solidFill>
                </a:rPr>
                <a:t>preprocessing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3215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CQ Consolidation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62</a:t>
            </a:fld>
            <a:endParaRPr lang="en-US" dirty="0"/>
          </a:p>
        </p:txBody>
      </p:sp>
      <p:pic>
        <p:nvPicPr>
          <p:cNvPr id="6" name="Picture 2" descr="C:\Users\Paramita\Downloads\440px-Angelina_Jolie_2_June_2014_(cropped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2" y="2047876"/>
            <a:ext cx="822106" cy="11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046" y="1851660"/>
            <a:ext cx="2824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9231" y="3467100"/>
            <a:ext cx="1180996" cy="452929"/>
            <a:chOff x="505641" y="3479800"/>
            <a:chExt cx="1574661" cy="603905"/>
          </a:xfrm>
        </p:grpSpPr>
        <p:sp>
          <p:nvSpPr>
            <p:cNvPr id="9" name="TextBox 8"/>
            <p:cNvSpPr txBox="1"/>
            <p:nvPr/>
          </p:nvSpPr>
          <p:spPr>
            <a:xfrm>
              <a:off x="632641" y="3622040"/>
              <a:ext cx="14476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dirty="0" err="1"/>
                <a:t>hasChild</a:t>
              </a:r>
              <a:endParaRPr lang="en-US" sz="165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5641" y="3479800"/>
              <a:ext cx="39156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60857" y="1987174"/>
            <a:ext cx="755934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She has a grand total of </a:t>
            </a:r>
            <a:r>
              <a:rPr lang="en-US" sz="1350" u="sng" dirty="0"/>
              <a:t>six</a:t>
            </a:r>
            <a:r>
              <a:rPr lang="en-US" sz="1350" baseline="-25000" dirty="0"/>
              <a:t>0.4</a:t>
            </a:r>
            <a:r>
              <a:rPr lang="en-US" sz="1350" dirty="0"/>
              <a:t> children together: </a:t>
            </a:r>
            <a:r>
              <a:rPr lang="en-US" sz="1350" u="sng" dirty="0"/>
              <a:t>three</a:t>
            </a:r>
            <a:r>
              <a:rPr lang="en-US" sz="1350" baseline="-25000" dirty="0"/>
              <a:t>0.5</a:t>
            </a:r>
            <a:r>
              <a:rPr lang="en-US" sz="1350" dirty="0"/>
              <a:t> biological [and] </a:t>
            </a:r>
            <a:r>
              <a:rPr lang="en-US" sz="1350" u="sng" dirty="0"/>
              <a:t>three</a:t>
            </a:r>
            <a:r>
              <a:rPr lang="en-US" sz="1350" baseline="-25000" dirty="0"/>
              <a:t>0.3</a:t>
            </a:r>
            <a:r>
              <a:rPr lang="en-US" sz="1350" dirty="0"/>
              <a:t> adopted.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Angelina Jolie and </a:t>
            </a:r>
            <a:r>
              <a:rPr lang="en-US" sz="1350" u="sng" dirty="0"/>
              <a:t>four</a:t>
            </a:r>
            <a:r>
              <a:rPr lang="en-US" sz="1350" baseline="-25000" dirty="0"/>
              <a:t>0.3</a:t>
            </a:r>
            <a:r>
              <a:rPr lang="en-US" sz="1350" dirty="0"/>
              <a:t> of her kids soaked up the last few days of summer over Labor Day.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The arrival of the </a:t>
            </a:r>
            <a:r>
              <a:rPr lang="en-US" sz="1350" u="sng" dirty="0"/>
              <a:t>first</a:t>
            </a:r>
            <a:r>
              <a:rPr lang="en-US" sz="1350" baseline="-25000" dirty="0"/>
              <a:t>0.5</a:t>
            </a:r>
            <a:r>
              <a:rPr lang="en-US" sz="1350" dirty="0"/>
              <a:t> biological child Jolie and Pitt caused an</a:t>
            </a:r>
            <a:r>
              <a:rPr lang="en-US" sz="1350" dirty="0">
                <a:solidFill>
                  <a:schemeClr val="accent2"/>
                </a:solidFill>
              </a:rPr>
              <a:t> </a:t>
            </a:r>
            <a:r>
              <a:rPr lang="en-US" sz="1350" dirty="0"/>
              <a:t>excited flurry with fans.</a:t>
            </a:r>
          </a:p>
          <a:p>
            <a:pPr marL="214313" indent="-214313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350" dirty="0"/>
              <a:t>On July 12, 2008, she gave birth to </a:t>
            </a:r>
            <a:r>
              <a:rPr lang="en-US" sz="1350" u="sng" dirty="0"/>
              <a:t>twins</a:t>
            </a:r>
            <a:r>
              <a:rPr lang="en-US" sz="1350" baseline="-25000" dirty="0"/>
              <a:t>0.8</a:t>
            </a:r>
            <a:r>
              <a:rPr lang="en-US" sz="1350" dirty="0"/>
              <a:t>: </a:t>
            </a:r>
            <a:r>
              <a:rPr lang="en-US" sz="1350" u="sng" dirty="0"/>
              <a:t>a</a:t>
            </a:r>
            <a:r>
              <a:rPr lang="en-US" sz="1350" baseline="-25000" dirty="0"/>
              <a:t>0.2</a:t>
            </a:r>
            <a:r>
              <a:rPr lang="en-US" sz="1350" dirty="0"/>
              <a:t> son, Knox Leon, [and] </a:t>
            </a:r>
            <a:r>
              <a:rPr lang="en-US" sz="1350" u="sng" dirty="0"/>
              <a:t>a</a:t>
            </a:r>
            <a:r>
              <a:rPr lang="en-US" sz="1350" baseline="-25000" dirty="0"/>
              <a:t>0.1</a:t>
            </a:r>
            <a:r>
              <a:rPr lang="en-US" sz="1350" dirty="0"/>
              <a:t> daughter, Vivienne </a:t>
            </a:r>
            <a:r>
              <a:rPr lang="en-US" sz="1350" dirty="0" err="1"/>
              <a:t>Marcheline</a:t>
            </a:r>
            <a:r>
              <a:rPr lang="en-US" sz="135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3419" y="2004328"/>
            <a:ext cx="6523643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1350" dirty="0"/>
              <a:t>                                                                                                                                      			  </a:t>
            </a:r>
            <a:r>
              <a:rPr lang="en-US" sz="1350" dirty="0">
                <a:sym typeface="Wingdings 3" panose="05040102010807070707" pitchFamily="18" charset="2"/>
              </a:rPr>
              <a:t></a:t>
            </a:r>
            <a:r>
              <a:rPr lang="en-US" sz="1350" dirty="0"/>
              <a:t> </a:t>
            </a:r>
            <a:r>
              <a:rPr lang="en-US" sz="1350" dirty="0">
                <a:solidFill>
                  <a:srgbClr val="7030A0"/>
                </a:solidFill>
              </a:rPr>
              <a:t>6</a:t>
            </a:r>
            <a:r>
              <a:rPr lang="en-US" sz="1350" baseline="-25000" dirty="0">
                <a:solidFill>
                  <a:srgbClr val="7030A0"/>
                </a:solidFill>
              </a:rPr>
              <a:t>0.4</a:t>
            </a:r>
            <a:r>
              <a:rPr lang="en-US" sz="1350" dirty="0"/>
              <a:t>, </a:t>
            </a:r>
            <a:r>
              <a:rPr lang="en-US" sz="1350" dirty="0">
                <a:solidFill>
                  <a:srgbClr val="7030A0"/>
                </a:solidFill>
              </a:rPr>
              <a:t>6</a:t>
            </a:r>
            <a:r>
              <a:rPr lang="en-US" sz="1350" baseline="-25000" dirty="0">
                <a:solidFill>
                  <a:srgbClr val="7030A0"/>
                </a:solidFill>
              </a:rPr>
              <a:t>0.5</a:t>
            </a:r>
          </a:p>
          <a:p>
            <a:pPr>
              <a:spcAft>
                <a:spcPts val="900"/>
              </a:spcAft>
            </a:pPr>
            <a:r>
              <a:rPr lang="en-US" sz="1350" baseline="-25000" dirty="0">
                <a:solidFill>
                  <a:schemeClr val="accent3"/>
                </a:solidFill>
              </a:rPr>
              <a:t> </a:t>
            </a:r>
            <a:r>
              <a:rPr lang="en-US" sz="1350" dirty="0">
                <a:solidFill>
                  <a:schemeClr val="accent3"/>
                </a:solidFill>
              </a:rPr>
              <a:t>                                                                                                                                                     		     </a:t>
            </a:r>
            <a:r>
              <a:rPr lang="en-US" sz="1350" dirty="0">
                <a:sym typeface="Wingdings 3" panose="05040102010807070707" pitchFamily="18" charset="2"/>
              </a:rPr>
              <a:t></a:t>
            </a:r>
            <a:r>
              <a:rPr lang="en-US" sz="1350" dirty="0"/>
              <a:t> </a:t>
            </a:r>
            <a:r>
              <a:rPr lang="en-US" sz="1350" dirty="0">
                <a:solidFill>
                  <a:srgbClr val="7030A0"/>
                </a:solidFill>
              </a:rPr>
              <a:t>4</a:t>
            </a:r>
            <a:r>
              <a:rPr lang="en-US" sz="1350" baseline="-25000" dirty="0">
                <a:solidFill>
                  <a:srgbClr val="7030A0"/>
                </a:solidFill>
              </a:rPr>
              <a:t>0.3</a:t>
            </a:r>
          </a:p>
          <a:p>
            <a:pPr>
              <a:spcAft>
                <a:spcPts val="900"/>
              </a:spcAft>
            </a:pPr>
            <a:r>
              <a:rPr lang="en-US" sz="1350" dirty="0"/>
              <a:t>                                                                                                                                   				    </a:t>
            </a:r>
            <a:r>
              <a:rPr lang="en-US" sz="1350" dirty="0">
                <a:sym typeface="Wingdings 3" panose="05040102010807070707" pitchFamily="18" charset="2"/>
              </a:rPr>
              <a:t></a:t>
            </a:r>
            <a:r>
              <a:rPr lang="en-US" sz="1350" dirty="0"/>
              <a:t> </a:t>
            </a:r>
            <a:r>
              <a:rPr lang="en-US" sz="1350" dirty="0">
                <a:solidFill>
                  <a:srgbClr val="C00000"/>
                </a:solidFill>
              </a:rPr>
              <a:t>1</a:t>
            </a:r>
            <a:r>
              <a:rPr lang="en-US" sz="1350" baseline="-25000" dirty="0">
                <a:solidFill>
                  <a:srgbClr val="C00000"/>
                </a:solidFill>
              </a:rPr>
              <a:t>0.5</a:t>
            </a:r>
          </a:p>
          <a:p>
            <a:pPr>
              <a:spcAft>
                <a:spcPts val="900"/>
              </a:spcAft>
            </a:pPr>
            <a:r>
              <a:rPr lang="en-US" sz="1350" dirty="0"/>
              <a:t>                                                                                                                                   						    </a:t>
            </a:r>
            <a:r>
              <a:rPr lang="en-US" sz="1350" dirty="0">
                <a:sym typeface="Wingdings 3" panose="05040102010807070707" pitchFamily="18" charset="2"/>
              </a:rPr>
              <a:t></a:t>
            </a:r>
            <a:r>
              <a:rPr lang="en-US" sz="1350" dirty="0"/>
              <a:t> </a:t>
            </a:r>
            <a:r>
              <a:rPr lang="en-US" sz="1350" dirty="0">
                <a:solidFill>
                  <a:srgbClr val="00B050"/>
                </a:solidFill>
              </a:rPr>
              <a:t>2</a:t>
            </a:r>
            <a:r>
              <a:rPr lang="en-US" sz="1350" baseline="-25000" dirty="0">
                <a:solidFill>
                  <a:srgbClr val="00B050"/>
                </a:solidFill>
              </a:rPr>
              <a:t>0.8</a:t>
            </a:r>
            <a:r>
              <a:rPr lang="en-US" sz="1350" dirty="0"/>
              <a:t>, </a:t>
            </a:r>
            <a:r>
              <a:rPr lang="en-US" sz="1350" dirty="0">
                <a:solidFill>
                  <a:srgbClr val="00B0F0"/>
                </a:solidFill>
              </a:rPr>
              <a:t>2</a:t>
            </a:r>
            <a:r>
              <a:rPr lang="en-US" sz="1350" baseline="-25000" dirty="0">
                <a:solidFill>
                  <a:srgbClr val="00B0F0"/>
                </a:solidFill>
              </a:rPr>
              <a:t>0.2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7101" y="4104903"/>
            <a:ext cx="2492990" cy="15753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7030A0"/>
                </a:solidFill>
              </a:rPr>
              <a:t>1. cardinals		6</a:t>
            </a:r>
            <a:r>
              <a:rPr lang="en-US" sz="1650" b="1" baseline="-25000" dirty="0">
                <a:solidFill>
                  <a:srgbClr val="7030A0"/>
                </a:solidFill>
              </a:rPr>
              <a:t>0.5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00B050"/>
                </a:solidFill>
              </a:rPr>
              <a:t>2. </a:t>
            </a:r>
            <a:r>
              <a:rPr lang="en-US" sz="1650" b="1" dirty="0" err="1">
                <a:solidFill>
                  <a:srgbClr val="00B050"/>
                </a:solidFill>
              </a:rPr>
              <a:t>numterms</a:t>
            </a:r>
            <a:r>
              <a:rPr lang="en-US" sz="1650" b="1" dirty="0">
                <a:solidFill>
                  <a:srgbClr val="00B050"/>
                </a:solidFill>
              </a:rPr>
              <a:t>		</a:t>
            </a:r>
            <a:endParaRPr lang="en-US" sz="1650" b="1" baseline="-25000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C00000"/>
                </a:solidFill>
              </a:rPr>
              <a:t>3. ordinals		1</a:t>
            </a:r>
            <a:r>
              <a:rPr lang="en-US" sz="1650" b="1" baseline="-25000" dirty="0">
                <a:solidFill>
                  <a:srgbClr val="C00000"/>
                </a:solidFill>
              </a:rPr>
              <a:t>0.5</a:t>
            </a:r>
          </a:p>
          <a:p>
            <a:pPr>
              <a:lnSpc>
                <a:spcPct val="150000"/>
              </a:lnSpc>
            </a:pPr>
            <a:r>
              <a:rPr lang="en-US" sz="1650" b="1" dirty="0">
                <a:solidFill>
                  <a:srgbClr val="00B0F0"/>
                </a:solidFill>
              </a:rPr>
              <a:t>4. articles		</a:t>
            </a:r>
            <a:endParaRPr lang="en-US" sz="1650" b="1" baseline="-250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5080587"/>
            <a:ext cx="1454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threshold = 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7101" y="4101046"/>
            <a:ext cx="2393604" cy="161582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50" dirty="0">
                <a:solidFill>
                  <a:srgbClr val="7030A0"/>
                </a:solidFill>
              </a:rPr>
              <a:t>1. cardinals		6</a:t>
            </a:r>
            <a:r>
              <a:rPr lang="en-US" sz="1650" baseline="-25000" dirty="0">
                <a:solidFill>
                  <a:srgbClr val="7030A0"/>
                </a:solidFill>
              </a:rPr>
              <a:t>0.5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solidFill>
                  <a:srgbClr val="00B050"/>
                </a:solidFill>
              </a:rPr>
              <a:t>2. </a:t>
            </a:r>
            <a:r>
              <a:rPr lang="en-US" sz="1650" dirty="0" err="1">
                <a:solidFill>
                  <a:srgbClr val="00B050"/>
                </a:solidFill>
              </a:rPr>
              <a:t>numterms</a:t>
            </a:r>
            <a:r>
              <a:rPr lang="en-US" sz="1650" dirty="0">
                <a:solidFill>
                  <a:srgbClr val="00B050"/>
                </a:solidFill>
              </a:rPr>
              <a:t>	2</a:t>
            </a:r>
            <a:r>
              <a:rPr lang="en-US" sz="1650" baseline="-25000" dirty="0">
                <a:solidFill>
                  <a:srgbClr val="00B050"/>
                </a:solidFill>
              </a:rPr>
              <a:t>0.8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solidFill>
                  <a:srgbClr val="C00000"/>
                </a:solidFill>
              </a:rPr>
              <a:t>3. ordinals		1</a:t>
            </a:r>
            <a:r>
              <a:rPr lang="en-US" sz="1650" baseline="-25000" dirty="0">
                <a:solidFill>
                  <a:srgbClr val="C00000"/>
                </a:solidFill>
              </a:rPr>
              <a:t>0.5</a:t>
            </a:r>
          </a:p>
          <a:p>
            <a:pPr>
              <a:lnSpc>
                <a:spcPct val="150000"/>
              </a:lnSpc>
            </a:pPr>
            <a:r>
              <a:rPr lang="en-US" sz="1650" dirty="0">
                <a:solidFill>
                  <a:srgbClr val="00B0F0"/>
                </a:solidFill>
              </a:rPr>
              <a:t>4. articles		2</a:t>
            </a:r>
            <a:r>
              <a:rPr lang="en-US" sz="1650" baseline="-25000" dirty="0">
                <a:solidFill>
                  <a:srgbClr val="00B0F0"/>
                </a:solidFill>
              </a:rPr>
              <a:t>0.2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04712" y="4155822"/>
                <a:ext cx="476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/>
                  <a:t>6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12" y="4155822"/>
                <a:ext cx="476412" cy="369332"/>
              </a:xfrm>
              <a:prstGeom prst="rect">
                <a:avLst/>
              </a:prstGeom>
              <a:blipFill>
                <a:blip r:embed="rId3"/>
                <a:stretch>
                  <a:fillRect t="-10000" r="-1025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99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5" grpId="0" animBg="1"/>
      <p:bldP spid="15" grpId="1" animBg="1"/>
      <p:bldP spid="1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data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42" y="1940502"/>
            <a:ext cx="7574972" cy="4417436"/>
          </a:xfrm>
        </p:spPr>
        <p:txBody>
          <a:bodyPr>
            <a:normAutofit/>
          </a:bodyPr>
          <a:lstStyle/>
          <a:p>
            <a:r>
              <a:rPr lang="en-US" sz="1725" dirty="0" err="1"/>
              <a:t>Wikidata</a:t>
            </a:r>
            <a:r>
              <a:rPr lang="en-US" sz="1725" dirty="0"/>
              <a:t> as source KB, </a:t>
            </a:r>
          </a:p>
          <a:p>
            <a:r>
              <a:rPr lang="en-US" sz="1725" dirty="0"/>
              <a:t>Wikipedia pages of subject S</a:t>
            </a:r>
            <a:r>
              <a:rPr lang="en-US" sz="17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725" dirty="0"/>
              <a:t>as input texts</a:t>
            </a:r>
          </a:p>
          <a:p>
            <a:r>
              <a:rPr lang="en-US" sz="1725" dirty="0"/>
              <a:t>5 relation/predicate P</a:t>
            </a:r>
          </a:p>
          <a:p>
            <a:endParaRPr lang="en-US" sz="1650" dirty="0">
              <a:solidFill>
                <a:schemeClr val="accent3"/>
              </a:solidFill>
            </a:endParaRPr>
          </a:p>
          <a:p>
            <a:endParaRPr lang="en-US" sz="1650" dirty="0">
              <a:solidFill>
                <a:schemeClr val="accent3"/>
              </a:solidFill>
            </a:endParaRPr>
          </a:p>
          <a:p>
            <a:endParaRPr lang="en-US" sz="1650" dirty="0">
              <a:solidFill>
                <a:schemeClr val="accent3"/>
              </a:solidFill>
            </a:endParaRPr>
          </a:p>
          <a:p>
            <a:endParaRPr lang="en-US" sz="1650" dirty="0">
              <a:solidFill>
                <a:schemeClr val="accent3"/>
              </a:solidFill>
            </a:endParaRPr>
          </a:p>
          <a:p>
            <a:endParaRPr lang="en-US" sz="1650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sz="1650" dirty="0">
              <a:solidFill>
                <a:schemeClr val="accent3"/>
              </a:solidFill>
            </a:endParaRPr>
          </a:p>
          <a:p>
            <a:endParaRPr lang="en-US" sz="1650" dirty="0"/>
          </a:p>
          <a:p>
            <a:r>
              <a:rPr lang="en-US" sz="1650" dirty="0"/>
              <a:t>Training set: Wikidata object counts as seed counts</a:t>
            </a:r>
          </a:p>
          <a:p>
            <a:r>
              <a:rPr lang="en-US" sz="1650" dirty="0"/>
              <a:t>Test set: manually annotated CQs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63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761157"/>
              </p:ext>
            </p:extLst>
          </p:nvPr>
        </p:nvGraphicFramePr>
        <p:xfrm>
          <a:off x="733159" y="2984689"/>
          <a:ext cx="5317025" cy="16687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44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1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Wikidata</a:t>
                      </a:r>
                      <a:r>
                        <a:rPr lang="en-US" sz="1100" b="0" dirty="0"/>
                        <a:t> Subject 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Wikidata</a:t>
                      </a:r>
                      <a:r>
                        <a:rPr lang="en-US" sz="1100" b="0" dirty="0"/>
                        <a:t> Property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Relation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0" dirty="0"/>
                        <a:t>series of creative works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has part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containsWork</a:t>
                      </a:r>
                      <a:endParaRPr lang="en-US" sz="11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0" dirty="0"/>
                        <a:t>musical ensemble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has part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hasMember</a:t>
                      </a:r>
                      <a:endParaRPr lang="en-US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0" dirty="0"/>
                        <a:t>admin. territorial entity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contains admin…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containsAdmin</a:t>
                      </a:r>
                      <a:endParaRPr lang="en-US" sz="11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0" dirty="0"/>
                        <a:t>human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child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hasChild</a:t>
                      </a:r>
                      <a:endParaRPr lang="en-US" sz="1100" b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b="0" dirty="0"/>
                        <a:t>human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spouse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/>
                        <a:t>hasSpouse</a:t>
                      </a:r>
                      <a:endParaRPr lang="en-US" sz="1100" b="0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85593" y="2705606"/>
            <a:ext cx="19337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/>
                </a:solidFill>
              </a:rPr>
              <a:t>Train/Test data size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786267"/>
              </p:ext>
            </p:extLst>
          </p:nvPr>
        </p:nvGraphicFramePr>
        <p:xfrm>
          <a:off x="6089185" y="2982605"/>
          <a:ext cx="2041031" cy="16687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95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#Subjects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#Sentences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642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7,984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8,901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96,056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6,266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13,199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40,145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319,807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45,261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0" dirty="0"/>
                        <a:t>408,974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60346" y="4651385"/>
            <a:ext cx="18698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/>
                </a:solidFill>
              </a:rPr>
              <a:t>At least one object</a:t>
            </a:r>
          </a:p>
        </p:txBody>
      </p:sp>
    </p:spTree>
    <p:extLst>
      <p:ext uri="{BB962C8B-B14F-4D97-AF65-F5344CB8AC3E}">
        <p14:creationId xmlns:p14="http://schemas.microsoft.com/office/powerpoint/2010/main" val="8724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725" dirty="0"/>
              <a:t>Stage 1: CQ recognition</a:t>
            </a:r>
          </a:p>
          <a:p>
            <a:pPr lvl="1"/>
            <a:r>
              <a:rPr lang="en-US" sz="1425" dirty="0"/>
              <a:t>CRF models more robust than bi-LSTMs (57% vs 40% </a:t>
            </a:r>
            <a:r>
              <a:rPr lang="en-US" sz="1425" dirty="0" err="1"/>
              <a:t>avg</a:t>
            </a:r>
            <a:r>
              <a:rPr lang="en-US" sz="1425" dirty="0"/>
              <a:t> F1-score) </a:t>
            </a:r>
          </a:p>
          <a:p>
            <a:pPr lvl="2"/>
            <a:r>
              <a:rPr lang="en-US" sz="1275" dirty="0"/>
              <a:t>Neural models much more prone to </a:t>
            </a:r>
            <a:r>
              <a:rPr lang="en-US" sz="1275" dirty="0">
                <a:solidFill>
                  <a:srgbClr val="C00000"/>
                </a:solidFill>
              </a:rPr>
              <a:t>overfitting to noisy training data</a:t>
            </a:r>
          </a:p>
          <a:p>
            <a:endParaRPr lang="en-US" sz="1650" dirty="0"/>
          </a:p>
          <a:p>
            <a:endParaRPr lang="en-US" sz="1650" dirty="0"/>
          </a:p>
          <a:p>
            <a:endParaRPr lang="en-US" sz="1650" dirty="0"/>
          </a:p>
          <a:p>
            <a:r>
              <a:rPr lang="en-US" sz="1650" dirty="0"/>
              <a:t>Stage 2: CQ consolidation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64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20376"/>
              </p:ext>
            </p:extLst>
          </p:nvPr>
        </p:nvGraphicFramePr>
        <p:xfrm>
          <a:off x="478916" y="2761205"/>
          <a:ext cx="7499797" cy="5010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5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48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en-US" sz="1000" b="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containsWork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hasMember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containsAdmin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hasChild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hasSpouse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CINEX-CRF</a:t>
                      </a:r>
                      <a:endParaRPr lang="en-US" sz="1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39.8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56.1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77.3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49.0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62.4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78713" y="2901792"/>
            <a:ext cx="10045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chemeClr val="accent1"/>
                </a:solidFill>
              </a:rPr>
              <a:t>F1-scores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02893"/>
              </p:ext>
            </p:extLst>
          </p:nvPr>
        </p:nvGraphicFramePr>
        <p:xfrm>
          <a:off x="444710" y="4188403"/>
          <a:ext cx="7534003" cy="50101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6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885">
                <a:tc>
                  <a:txBody>
                    <a:bodyPr/>
                    <a:lstStyle/>
                    <a:p>
                      <a:endParaRPr lang="en-US" sz="1000" b="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containsWork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hasMember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containsAdmin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hasChild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hasSpouse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CINEX-CRF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49.2</a:t>
                      </a:r>
                      <a:endParaRPr lang="en-US" sz="1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64.3</a:t>
                      </a:r>
                      <a:endParaRPr lang="en-US" sz="1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78.6</a:t>
                      </a:r>
                      <a:endParaRPr lang="en-US" sz="11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50.0</a:t>
                      </a:r>
                      <a:endParaRPr lang="en-US" sz="1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58.1</a:t>
                      </a:r>
                      <a:endParaRPr lang="en-US" sz="11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34000" y="4328990"/>
            <a:ext cx="9627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50" dirty="0">
                <a:solidFill>
                  <a:schemeClr val="accent1"/>
                </a:solidFill>
              </a:rPr>
              <a:t>Precision</a:t>
            </a:r>
            <a:endParaRPr lang="en-US" sz="1125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1777" y="4808462"/>
            <a:ext cx="1322798" cy="265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25" dirty="0">
                <a:solidFill>
                  <a:schemeClr val="accent1"/>
                </a:solidFill>
              </a:rPr>
              <a:t>(Contribution)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3919"/>
              </p:ext>
            </p:extLst>
          </p:nvPr>
        </p:nvGraphicFramePr>
        <p:xfrm>
          <a:off x="461186" y="5088035"/>
          <a:ext cx="7534003" cy="79629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6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0030">
                <a:tc>
                  <a:txBody>
                    <a:bodyPr/>
                    <a:lstStyle/>
                    <a:p>
                      <a:r>
                        <a:rPr lang="en-US" sz="1100" b="0" dirty="0"/>
                        <a:t>CARDINAL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55.0</a:t>
                      </a:r>
                      <a:r>
                        <a:rPr lang="en-US" sz="1000" b="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(33.9)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62.5</a:t>
                      </a:r>
                      <a:r>
                        <a:rPr lang="en-US" sz="10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(28.6)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85.7</a:t>
                      </a:r>
                      <a:r>
                        <a:rPr lang="en-US" sz="1000" b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87.5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67.3</a:t>
                      </a:r>
                      <a:r>
                        <a:rPr lang="en-US" sz="10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70.5</a:t>
                      </a:r>
                      <a:r>
                        <a:rPr lang="en-US" sz="1100" b="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75.0 </a:t>
                      </a:r>
                      <a:r>
                        <a:rPr lang="en-US" sz="1100" b="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(18.6)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NUMT.+ART.</a:t>
                      </a:r>
                    </a:p>
                  </a:txBody>
                  <a:tcPr marL="68580" marR="68580" marT="34290" marB="34290" anchor="ctr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62.5</a:t>
                      </a:r>
                      <a:r>
                        <a:rPr lang="en-US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40.7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65.0</a:t>
                      </a:r>
                      <a:r>
                        <a:rPr lang="en-US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71.4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33.3</a:t>
                      </a:r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(10.7)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rgbClr val="C00000"/>
                          </a:solidFill>
                        </a:rPr>
                        <a:t>6.3</a:t>
                      </a:r>
                      <a:r>
                        <a:rPr lang="en-US" sz="1000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(20.5)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/>
                          </a:solidFill>
                        </a:rPr>
                        <a:t>43.8</a:t>
                      </a:r>
                      <a:r>
                        <a:rPr lang="en-US" sz="1000" dirty="0">
                          <a:solidFill>
                            <a:schemeClr val="accent3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(37.2)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100" dirty="0"/>
                        <a:t>ORDINAL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20.0</a:t>
                      </a:r>
                      <a:r>
                        <a:rPr lang="en-US" sz="1000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(25.4)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(1.8)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4"/>
                          </a:solidFill>
                        </a:rPr>
                        <a:t>14.3</a:t>
                      </a:r>
                      <a:r>
                        <a:rPr lang="en-US" sz="1000" b="1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(9.0)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63.2</a:t>
                      </a:r>
                      <a:r>
                        <a:rPr lang="en-US" sz="10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100" b="1" dirty="0">
                          <a:solidFill>
                            <a:schemeClr val="accent1"/>
                          </a:solidFill>
                        </a:rPr>
                        <a:t>44.2</a:t>
                      </a:r>
                      <a:r>
                        <a:rPr lang="en-US" sz="1100" dirty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en-US" sz="1100" b="0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38900"/>
              </p:ext>
            </p:extLst>
          </p:nvPr>
        </p:nvGraphicFramePr>
        <p:xfrm>
          <a:off x="464597" y="5973377"/>
          <a:ext cx="7534003" cy="411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63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0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6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/>
                        <a:t>ORDINAL (as lower bound)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86.7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(25.4)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r>
                        <a:rPr lang="en-US" sz="1000" b="1" dirty="0"/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0</a:t>
                      </a:r>
                      <a:r>
                        <a:rPr lang="en-US" sz="1000" b="1" dirty="0"/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(1.8)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85.7</a:t>
                      </a:r>
                      <a:r>
                        <a:rPr lang="en-US" sz="1000" b="1" dirty="0"/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(9.0)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89.5</a:t>
                      </a:r>
                      <a:r>
                        <a:rPr lang="en-US" sz="1000" b="1" dirty="0"/>
                        <a:t> </a:t>
                      </a: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(44.2)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9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Evaluation: Error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1725" dirty="0"/>
                  <a:t>Confusion of relations having similar CQs</a:t>
                </a:r>
              </a:p>
              <a:p>
                <a:pPr lvl="1"/>
                <a:r>
                  <a:rPr lang="en-US" sz="1500" dirty="0"/>
                  <a:t>&lt;Ladysmith Black </a:t>
                </a:r>
                <a:r>
                  <a:rPr lang="en-US" sz="1500" dirty="0" err="1"/>
                  <a:t>Mambazo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hasMember</a:t>
                </a:r>
                <a:r>
                  <a:rPr lang="en-US" sz="1500" dirty="0"/>
                  <a:t>,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∃6</m:t>
                    </m:r>
                  </m:oMath>
                </a14:m>
                <a:r>
                  <a:rPr lang="en-US" sz="1500" dirty="0"/>
                  <a:t>&gt;</a:t>
                </a:r>
              </a:p>
              <a:p>
                <a:pPr lvl="2"/>
                <a:r>
                  <a:rPr lang="en-US" sz="1350" i="1" dirty="0">
                    <a:solidFill>
                      <a:srgbClr val="00B050"/>
                    </a:solidFill>
                  </a:rPr>
                  <a:t>“…</a:t>
                </a:r>
                <a:r>
                  <a:rPr lang="en-US" sz="1350" i="1" dirty="0" err="1">
                    <a:solidFill>
                      <a:srgbClr val="00B050"/>
                    </a:solidFill>
                  </a:rPr>
                  <a:t>Mazibuko</a:t>
                </a:r>
                <a:r>
                  <a:rPr lang="en-US" sz="1350" i="1" dirty="0">
                    <a:solidFill>
                      <a:srgbClr val="00B050"/>
                    </a:solidFill>
                  </a:rPr>
                  <a:t> (the eldest of the six brothers) joined </a:t>
                </a:r>
                <a:r>
                  <a:rPr lang="en-US" sz="1350" i="1" dirty="0" err="1">
                    <a:solidFill>
                      <a:srgbClr val="00B050"/>
                    </a:solidFill>
                  </a:rPr>
                  <a:t>Mambazo</a:t>
                </a:r>
                <a:r>
                  <a:rPr lang="en-US" sz="1350" i="1" dirty="0">
                    <a:solidFill>
                      <a:srgbClr val="00B050"/>
                    </a:solidFill>
                  </a:rPr>
                  <a:t>…”</a:t>
                </a:r>
              </a:p>
              <a:p>
                <a:pPr lvl="2">
                  <a:spcAft>
                    <a:spcPts val="900"/>
                  </a:spcAft>
                </a:pPr>
                <a:r>
                  <a:rPr lang="en-US" sz="1350" dirty="0"/>
                  <a:t>Confused with </a:t>
                </a:r>
                <a:r>
                  <a:rPr lang="en-US" sz="1350" dirty="0" err="1">
                    <a:solidFill>
                      <a:srgbClr val="C00000"/>
                    </a:solidFill>
                  </a:rPr>
                  <a:t>hasSibling</a:t>
                </a:r>
                <a:endParaRPr lang="en-US" sz="135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sz="1500" dirty="0"/>
                  <a:t>&lt;Ruth W. </a:t>
                </a:r>
                <a:r>
                  <a:rPr lang="en-US" sz="1500" dirty="0" err="1"/>
                  <a:t>Khama</a:t>
                </a:r>
                <a:r>
                  <a:rPr lang="en-US" sz="1500" dirty="0"/>
                  <a:t>, </a:t>
                </a:r>
                <a:r>
                  <a:rPr lang="en-US" sz="1500" dirty="0" err="1"/>
                  <a:t>hasSpouse</a:t>
                </a:r>
                <a:r>
                  <a:rPr lang="en-US" sz="1500" dirty="0"/>
                  <a:t>,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∃2</m:t>
                    </m:r>
                  </m:oMath>
                </a14:m>
                <a:r>
                  <a:rPr lang="en-US" sz="1500" dirty="0"/>
                  <a:t>&gt;</a:t>
                </a:r>
              </a:p>
              <a:p>
                <a:pPr lvl="2"/>
                <a:r>
                  <a:rPr lang="en-US" sz="1350" i="1" dirty="0">
                    <a:solidFill>
                      <a:srgbClr val="00B050"/>
                    </a:solidFill>
                  </a:rPr>
                  <a:t>“…and twins Anthony and </a:t>
                </a:r>
                <a:r>
                  <a:rPr lang="en-US" sz="1350" i="1" dirty="0" err="1">
                    <a:solidFill>
                      <a:srgbClr val="00B050"/>
                    </a:solidFill>
                  </a:rPr>
                  <a:t>Tshekedi</a:t>
                </a:r>
                <a:r>
                  <a:rPr lang="en-US" sz="1350" i="1" dirty="0">
                    <a:solidFill>
                      <a:srgbClr val="00B050"/>
                    </a:solidFill>
                  </a:rPr>
                  <a:t> were born in…”</a:t>
                </a:r>
              </a:p>
              <a:p>
                <a:pPr lvl="2"/>
                <a:r>
                  <a:rPr lang="en-US" sz="1350" dirty="0"/>
                  <a:t>Confused with </a:t>
                </a:r>
                <a:r>
                  <a:rPr lang="en-US" sz="1350" dirty="0" err="1">
                    <a:solidFill>
                      <a:srgbClr val="C00000"/>
                    </a:solidFill>
                  </a:rPr>
                  <a:t>hasChild</a:t>
                </a:r>
                <a:endParaRPr lang="en-US" sz="1350" dirty="0">
                  <a:solidFill>
                    <a:srgbClr val="C00000"/>
                  </a:solidFill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1725" dirty="0"/>
                  <a:t>Confusion of entity type granularity</a:t>
                </a:r>
              </a:p>
              <a:p>
                <a:pPr lvl="1"/>
                <a:r>
                  <a:rPr lang="en-US" sz="1500" dirty="0"/>
                  <a:t>&lt;Scandal (TV series), </a:t>
                </a:r>
                <a:r>
                  <a:rPr lang="en-US" sz="1500" dirty="0" err="1"/>
                  <a:t>containsWork</a:t>
                </a:r>
                <a:r>
                  <a:rPr lang="en-US" sz="1500" dirty="0"/>
                  <a:t>, </a:t>
                </a:r>
                <a14:m>
                  <m:oMath xmlns:m="http://schemas.openxmlformats.org/officeDocument/2006/math">
                    <m:r>
                      <a:rPr lang="en-US" sz="1500" b="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∃10</m:t>
                    </m:r>
                  </m:oMath>
                </a14:m>
                <a:r>
                  <a:rPr lang="en-US" sz="1500" dirty="0"/>
                  <a:t>&gt;</a:t>
                </a:r>
                <a:endParaRPr lang="en-US" sz="15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lvl="2"/>
                <a:r>
                  <a:rPr lang="en-US" sz="1350" dirty="0">
                    <a:solidFill>
                      <a:srgbClr val="00B050"/>
                    </a:solidFill>
                  </a:rPr>
                  <a:t> </a:t>
                </a:r>
                <a:r>
                  <a:rPr lang="en-US" sz="1350" i="1" dirty="0">
                    <a:solidFill>
                      <a:srgbClr val="00B050"/>
                    </a:solidFill>
                  </a:rPr>
                  <a:t>“…the first season consisting of ten episodes.”</a:t>
                </a:r>
              </a:p>
              <a:p>
                <a:pPr lvl="2"/>
                <a:r>
                  <a:rPr lang="en-US" sz="1350" dirty="0"/>
                  <a:t>TV series contains seasons</a:t>
                </a:r>
              </a:p>
              <a:p>
                <a:pPr lvl="2"/>
                <a:r>
                  <a:rPr lang="en-US" sz="1350" dirty="0"/>
                  <a:t>seasons contains episodes</a:t>
                </a:r>
                <a:r>
                  <a:rPr lang="en-US" sz="1350" i="1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5967"/>
            <a:ext cx="7886700" cy="1325563"/>
          </a:xfrm>
        </p:spPr>
        <p:txBody>
          <a:bodyPr/>
          <a:lstStyle/>
          <a:p>
            <a:r>
              <a:rPr lang="en-US" dirty="0"/>
              <a:t>KB Enrichment Potential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  <a:t>66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9042" y="1802851"/>
            <a:ext cx="7830589" cy="3551852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sz="1725" dirty="0"/>
              <a:t>Enrich KB with knowledge that facts exist</a:t>
            </a:r>
            <a:endParaRPr lang="en-US" sz="1575" dirty="0"/>
          </a:p>
          <a:p>
            <a:pPr>
              <a:spcAft>
                <a:spcPts val="900"/>
              </a:spcAft>
            </a:pPr>
            <a:r>
              <a:rPr lang="en-US" sz="1725" dirty="0"/>
              <a:t>Apply CINEX on all </a:t>
            </a:r>
            <a:r>
              <a:rPr lang="en-US" sz="1725" dirty="0" err="1"/>
              <a:t>Wikidata</a:t>
            </a:r>
            <a:r>
              <a:rPr lang="en-US" sz="1725" dirty="0"/>
              <a:t> relations:</a:t>
            </a:r>
          </a:p>
          <a:p>
            <a:pPr lvl="1">
              <a:spcAft>
                <a:spcPts val="450"/>
              </a:spcAft>
            </a:pPr>
            <a:r>
              <a:rPr lang="en-US" sz="1425" dirty="0"/>
              <a:t>Filter out functional properties</a:t>
            </a:r>
          </a:p>
          <a:p>
            <a:pPr lvl="1">
              <a:spcAft>
                <a:spcPts val="450"/>
              </a:spcAft>
            </a:pPr>
            <a:r>
              <a:rPr lang="en-US" sz="1425" dirty="0"/>
              <a:t>Relations </a:t>
            </a:r>
            <a:r>
              <a:rPr lang="en-US" sz="1425" dirty="0">
                <a:sym typeface="Wingdings 3" panose="05040102010807070707" pitchFamily="18" charset="2"/>
              </a:rPr>
              <a:t></a:t>
            </a:r>
            <a:r>
              <a:rPr lang="en-US" sz="1425" dirty="0"/>
              <a:t> properties paired with 10 most frequent subject classes</a:t>
            </a:r>
            <a:endParaRPr lang="en-US" sz="1425" dirty="0">
              <a:sym typeface="Wingdings 3" panose="05040102010807070707" pitchFamily="18" charset="2"/>
            </a:endParaRPr>
          </a:p>
          <a:p>
            <a:pPr lvl="1">
              <a:spcAft>
                <a:spcPts val="450"/>
              </a:spcAft>
            </a:pPr>
            <a:r>
              <a:rPr lang="en-US" sz="1425" dirty="0"/>
              <a:t>Per relation</a:t>
            </a:r>
            <a:r>
              <a:rPr lang="en-US" sz="1425" dirty="0">
                <a:sym typeface="Wingdings 3" panose="05040102010807070707" pitchFamily="18" charset="2"/>
              </a:rPr>
              <a:t> </a:t>
            </a:r>
            <a:r>
              <a:rPr lang="en-US" sz="1425" dirty="0"/>
              <a:t> Evaluate CINEX on 10% (up to 200) most popular subjects as test set</a:t>
            </a:r>
          </a:p>
          <a:p>
            <a:pPr lvl="2">
              <a:spcAft>
                <a:spcPts val="450"/>
              </a:spcAft>
            </a:pPr>
            <a:r>
              <a:rPr lang="en-US" sz="1275" dirty="0"/>
              <a:t>CINEX yields &gt;50% precision </a:t>
            </a:r>
            <a:r>
              <a:rPr lang="en-US" sz="1275" dirty="0">
                <a:sym typeface="Wingdings 3" panose="05040102010807070707" pitchFamily="18" charset="2"/>
              </a:rPr>
              <a:t> </a:t>
            </a:r>
            <a:r>
              <a:rPr lang="en-US" sz="1275" dirty="0"/>
              <a:t>110 relations </a:t>
            </a:r>
            <a:r>
              <a:rPr lang="en-US" sz="1275" dirty="0">
                <a:sym typeface="Wingdings 3" panose="05040102010807070707" pitchFamily="18" charset="2"/>
              </a:rPr>
              <a:t></a:t>
            </a:r>
            <a:r>
              <a:rPr lang="en-US" sz="1275" dirty="0"/>
              <a:t> having good extracted CQs</a:t>
            </a:r>
          </a:p>
          <a:p>
            <a:pPr lvl="1">
              <a:spcAft>
                <a:spcPts val="450"/>
              </a:spcAft>
            </a:pPr>
            <a:r>
              <a:rPr lang="en-US" sz="1425" dirty="0"/>
              <a:t>Apply 110 CINEX models on all subject entities of corresponding classes </a:t>
            </a:r>
          </a:p>
          <a:p>
            <a:pPr>
              <a:spcAft>
                <a:spcPts val="450"/>
              </a:spcAft>
            </a:pPr>
            <a:r>
              <a:rPr lang="en-US" sz="1725" dirty="0"/>
              <a:t>CINEX enrich KB (for 110 relations) with existence of 28.3% more facts</a:t>
            </a:r>
          </a:p>
          <a:p>
            <a:pPr marL="205740" lvl="1" indent="0">
              <a:spcAft>
                <a:spcPts val="450"/>
              </a:spcAft>
              <a:buNone/>
            </a:pPr>
            <a:endParaRPr lang="en-US" sz="1575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364"/>
              </p:ext>
            </p:extLst>
          </p:nvPr>
        </p:nvGraphicFramePr>
        <p:xfrm>
          <a:off x="1073604" y="5250542"/>
          <a:ext cx="5676901" cy="8686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0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1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610">
                <a:tc>
                  <a:txBody>
                    <a:bodyPr/>
                    <a:lstStyle/>
                    <a:p>
                      <a:r>
                        <a:rPr lang="en-US" sz="1600" b="0" dirty="0"/>
                        <a:t>property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class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KB facts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CQ facts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600" b="0" dirty="0"/>
                        <a:t>has part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rock band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1,147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1,516 (+32.2%)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3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Papers: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Sergey </a:t>
            </a:r>
            <a:r>
              <a:rPr lang="en-US" dirty="0" err="1"/>
              <a:t>Brin</a:t>
            </a:r>
            <a:r>
              <a:rPr lang="en-US" dirty="0"/>
              <a:t>, Extracting Patterns and Relations</a:t>
            </a:r>
            <a:br>
              <a:rPr lang="en-US" dirty="0"/>
            </a:br>
            <a:r>
              <a:rPr lang="en-US" dirty="0"/>
              <a:t>from the World Wide Web, </a:t>
            </a:r>
            <a:r>
              <a:rPr lang="en-US" dirty="0" err="1"/>
              <a:t>WebDB</a:t>
            </a:r>
            <a:r>
              <a:rPr lang="en-US" dirty="0"/>
              <a:t> 1998</a:t>
            </a:r>
          </a:p>
          <a:p>
            <a:pPr lvl="1">
              <a:lnSpc>
                <a:spcPct val="120000"/>
              </a:lnSpc>
            </a:pPr>
            <a:r>
              <a:rPr lang="en-US" dirty="0" err="1"/>
              <a:t>Mintz</a:t>
            </a:r>
            <a:r>
              <a:rPr lang="en-US" dirty="0"/>
              <a:t> et al., Distant supervision for relation extraction without </a:t>
            </a:r>
            <a:r>
              <a:rPr lang="en-US"/>
              <a:t>labeled data, 2009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Riedel et al., Modeling Relations and Their Mentions without Labeled Text, ECML 2010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Mirza et al., Enriching Knowledge Bases with Counting Quantifiers, ISWC 2018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Slides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Fabian </a:t>
            </a:r>
            <a:r>
              <a:rPr lang="en-US" dirty="0" err="1"/>
              <a:t>Suchanek</a:t>
            </a:r>
            <a:r>
              <a:rPr lang="en-US" dirty="0"/>
              <a:t>, </a:t>
            </a:r>
            <a:r>
              <a:rPr lang="en-US" dirty="0" err="1"/>
              <a:t>Paramita</a:t>
            </a:r>
            <a:r>
              <a:rPr lang="en-US" dirty="0"/>
              <a:t> Mirza and Dan </a:t>
            </a:r>
            <a:r>
              <a:rPr lang="en-US" dirty="0" err="1"/>
              <a:t>Jurafsky</a:t>
            </a: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Code/APIs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 off-the shelf solutions (training needed)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Extensive code on </a:t>
            </a:r>
            <a:r>
              <a:rPr lang="en-US" dirty="0" err="1"/>
              <a:t>Github</a:t>
            </a:r>
            <a:r>
              <a:rPr lang="en-US" dirty="0"/>
              <a:t>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Rosette API </a:t>
            </a:r>
            <a:r>
              <a:rPr lang="en-US" dirty="0">
                <a:hlinkClick r:id="rId2"/>
              </a:rPr>
              <a:t>https://www.rosette.com/capability/relationship-extraction/#try-the-demo</a:t>
            </a:r>
            <a:r>
              <a:rPr lang="en-US" dirty="0"/>
              <a:t> (commercial)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68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Pattern-based relation extraction</a:t>
            </a:r>
          </a:p>
          <a:p>
            <a:r>
              <a:rPr lang="en-US" dirty="0"/>
              <a:t>Similar to type extraction, but now longer text</a:t>
            </a:r>
          </a:p>
          <a:p>
            <a:r>
              <a:rPr lang="en-US" dirty="0"/>
              <a:t>Suggestion: Pattern-based extraction using </a:t>
            </a:r>
            <a:r>
              <a:rPr lang="en-US" dirty="0" err="1"/>
              <a:t>spaCy</a:t>
            </a:r>
            <a:r>
              <a:rPr lang="en-US" dirty="0"/>
              <a:t> NER tags</a:t>
            </a:r>
          </a:p>
          <a:p>
            <a:r>
              <a:rPr lang="en-US" dirty="0"/>
              <a:t>Evaluation using micro F1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512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Approaches: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Extraction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Classification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Key methodological ingredients: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Iterative pattern learning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Repeat statement extraction and pattern learning with increasing sets (“snowballing”)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rgbClr val="0000FF"/>
                </a:solidFill>
              </a:rPr>
              <a:t>Distant supervision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Scale training data by skipping on hand-labelling of sentences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Automatically label sentences from KB statements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05067-0A4F-4645-8476-45AEE35AE8E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846A-C954-4AF6-8687-A4D1BDE1F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Fixed-target relation extraction: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B472-7507-4663-858B-5ACBAEA7A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Given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Text </a:t>
            </a:r>
            <a:r>
              <a:rPr lang="en-US" i="1" dirty="0"/>
              <a:t>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Entities </a:t>
            </a:r>
            <a:r>
              <a:rPr lang="en-US" i="1" dirty="0"/>
              <a:t>E</a:t>
            </a:r>
            <a:r>
              <a:rPr lang="en-US" dirty="0"/>
              <a:t>  in </a:t>
            </a:r>
            <a:r>
              <a:rPr lang="en-US" i="1" dirty="0"/>
              <a:t>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Set of target relations </a:t>
            </a:r>
            <a:r>
              <a:rPr lang="en-US" i="1" dirty="0"/>
              <a:t>R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Output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relational triples (e</a:t>
            </a:r>
            <a:r>
              <a:rPr lang="en-US" baseline="-25000" dirty="0"/>
              <a:t>1</a:t>
            </a:r>
            <a:r>
              <a:rPr lang="en-US" dirty="0"/>
              <a:t>, r, e</a:t>
            </a:r>
            <a:r>
              <a:rPr lang="en-US" baseline="-25000" dirty="0"/>
              <a:t>2</a:t>
            </a:r>
            <a:r>
              <a:rPr lang="en-US" dirty="0"/>
              <a:t>) asserted in </a:t>
            </a:r>
            <a:r>
              <a:rPr lang="en-US" i="1" dirty="0"/>
              <a:t>t</a:t>
            </a:r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lvl="1"/>
            <a:endParaRPr lang="en-US" i="1" dirty="0"/>
          </a:p>
          <a:p>
            <a:pPr marL="342900" lvl="1" indent="0">
              <a:buNone/>
            </a:pPr>
            <a:endParaRPr lang="en-US" i="1" dirty="0"/>
          </a:p>
          <a:p>
            <a:pPr marL="342900" lvl="1" indent="0">
              <a:buNone/>
            </a:pPr>
            <a:r>
              <a:rPr lang="en-US" dirty="0"/>
              <a:t>(NER typically a preprocessing step to relation extraction)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F727E-EC85-4CD9-89B0-D55CFA9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012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Fixed-target relation extraction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Task 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Manual patterns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Supervised learning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Learning at scale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Iterative pattern learning</a:t>
            </a:r>
          </a:p>
          <a:p>
            <a:pPr marL="685800" lvl="2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Distant supervision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Case study: CINEX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</a:t>
            </a:r>
            <a:r>
              <a:rPr lang="en-US" kern="0" dirty="0">
                <a:solidFill>
                  <a:srgbClr val="0000FF"/>
                </a:solidFill>
              </a:rPr>
              <a:t>Evaluation</a:t>
            </a:r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Open information extraction (OIE)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Idea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Semantic role labeling and OIE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r>
              <a:rPr lang="en-US" kern="0" dirty="0"/>
              <a:t> Organizing open relations</a:t>
            </a:r>
          </a:p>
          <a:p>
            <a:pPr marL="342900" lvl="1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  <a:p>
            <a:pPr marL="0" indent="0">
              <a:lnSpc>
                <a:spcPct val="120000"/>
              </a:lnSpc>
              <a:buFont typeface="+mj-lt"/>
              <a:buAutoNum type="arabicPeriod"/>
            </a:pP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D2AF1-E3F7-4EC9-8368-99951890183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07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600891"/>
            <a:ext cx="8319135" cy="488945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515292" y="5446800"/>
            <a:ext cx="1889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6215" y="1636800"/>
            <a:ext cx="577786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A61A8F8-2FB9-4D68-9E37-D7CBE2CF38B2}"/>
              </a:ext>
            </a:extLst>
          </p:cNvPr>
          <p:cNvSpPr/>
          <p:nvPr/>
        </p:nvSpPr>
        <p:spPr>
          <a:xfrm>
            <a:off x="2250831" y="5266633"/>
            <a:ext cx="1154220" cy="162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727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81" y="342243"/>
            <a:ext cx="8798637" cy="59244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681" y="5460274"/>
            <a:ext cx="8596850" cy="8960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02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82" y="638175"/>
            <a:ext cx="8350418" cy="61388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21157" y="3297762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73557" y="3937847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0012" y="4538734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73557" y="5165758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95176" y="5705692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73557" y="6167249"/>
            <a:ext cx="3070043" cy="6298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64" y="644434"/>
            <a:ext cx="8434736" cy="59873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919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40" y="757646"/>
            <a:ext cx="6574319" cy="57763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61A5EF-A9CB-4C43-89C9-7C485936A3E1}"/>
              </a:ext>
            </a:extLst>
          </p:cNvPr>
          <p:cNvSpPr/>
          <p:nvPr/>
        </p:nvSpPr>
        <p:spPr>
          <a:xfrm>
            <a:off x="1042165" y="4230497"/>
            <a:ext cx="5261922" cy="403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Fabiana" pitchFamily="2" charset="0"/>
              </a:rPr>
              <a:t>Method output: {Homer, Bart, Groening}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0CDEC-DE1D-433D-81C4-BFD57939B024}"/>
              </a:ext>
            </a:extLst>
          </p:cNvPr>
          <p:cNvSpPr/>
          <p:nvPr/>
        </p:nvSpPr>
        <p:spPr>
          <a:xfrm>
            <a:off x="878041" y="5259831"/>
            <a:ext cx="5261922" cy="31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Fabiana" pitchFamily="2" charset="0"/>
              </a:rPr>
              <a:t>Gold standard: {Homer, Bart, Lisa}</a:t>
            </a:r>
          </a:p>
        </p:txBody>
      </p:sp>
    </p:spTree>
    <p:extLst>
      <p:ext uri="{BB962C8B-B14F-4D97-AF65-F5344CB8AC3E}">
        <p14:creationId xmlns:p14="http://schemas.microsoft.com/office/powerpoint/2010/main" val="36453082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054" y="775063"/>
            <a:ext cx="8297945" cy="58547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172D40-768F-4372-ACCB-34301BA6DD84}"/>
              </a:ext>
            </a:extLst>
          </p:cNvPr>
          <p:cNvSpPr/>
          <p:nvPr/>
        </p:nvSpPr>
        <p:spPr>
          <a:xfrm>
            <a:off x="878041" y="5259831"/>
            <a:ext cx="5261922" cy="402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600" dirty="0">
                <a:solidFill>
                  <a:srgbClr val="0000FF"/>
                </a:solidFill>
                <a:latin typeface="Fabiana" pitchFamily="2" charset="0"/>
              </a:rPr>
              <a:t>Gold standard: {Homer, Bart, Lisa}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07FBBF-AB5C-4207-86A3-DCC59E1E35E6}"/>
              </a:ext>
            </a:extLst>
          </p:cNvPr>
          <p:cNvSpPr/>
          <p:nvPr/>
        </p:nvSpPr>
        <p:spPr>
          <a:xfrm>
            <a:off x="4600325" y="5054237"/>
            <a:ext cx="1571625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3A7C6A-536C-4475-B55D-150534934EB1}"/>
              </a:ext>
            </a:extLst>
          </p:cNvPr>
          <p:cNvSpPr/>
          <p:nvPr/>
        </p:nvSpPr>
        <p:spPr>
          <a:xfrm>
            <a:off x="3124200" y="6292452"/>
            <a:ext cx="2895600" cy="3651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dirty="0">
                <a:solidFill>
                  <a:srgbClr val="0000FF"/>
                </a:solidFill>
                <a:latin typeface="Fabiana" pitchFamily="2" charset="0"/>
              </a:rPr>
              <a:t>=&gt; Recall: 2/3 = 66%</a:t>
            </a:r>
          </a:p>
        </p:txBody>
      </p:sp>
    </p:spTree>
    <p:extLst>
      <p:ext uri="{BB962C8B-B14F-4D97-AF65-F5344CB8AC3E}">
        <p14:creationId xmlns:p14="http://schemas.microsoft.com/office/powerpoint/2010/main" val="22664032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6" y="696686"/>
            <a:ext cx="7897994" cy="602191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656D1-B3E3-4E84-8A94-D598C0337BA5}"/>
              </a:ext>
            </a:extLst>
          </p:cNvPr>
          <p:cNvSpPr txBox="1"/>
          <p:nvPr/>
        </p:nvSpPr>
        <p:spPr>
          <a:xfrm>
            <a:off x="1626577" y="616340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1D33E-4FA6-4F8C-B355-AF3C2884C2D8}"/>
              </a:ext>
            </a:extLst>
          </p:cNvPr>
          <p:cNvSpPr txBox="1"/>
          <p:nvPr/>
        </p:nvSpPr>
        <p:spPr>
          <a:xfrm>
            <a:off x="1912327" y="646820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51CF94-CE33-44B8-9D04-B199E3BFC776}"/>
              </a:ext>
            </a:extLst>
          </p:cNvPr>
          <p:cNvSpPr txBox="1"/>
          <p:nvPr/>
        </p:nvSpPr>
        <p:spPr>
          <a:xfrm>
            <a:off x="7335715" y="640873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1E3C3-0E52-4987-BEFE-12BC4F653F42}"/>
              </a:ext>
            </a:extLst>
          </p:cNvPr>
          <p:cNvSpPr txBox="1"/>
          <p:nvPr/>
        </p:nvSpPr>
        <p:spPr>
          <a:xfrm>
            <a:off x="1576752" y="3072438"/>
            <a:ext cx="57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194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721401"/>
            <a:ext cx="7943808" cy="57889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F46C-71A7-4DB3-A9AD-FC7868FD0E1A}"/>
              </a:ext>
            </a:extLst>
          </p:cNvPr>
          <p:cNvSpPr/>
          <p:nvPr/>
        </p:nvSpPr>
        <p:spPr>
          <a:xfrm>
            <a:off x="781751" y="1568694"/>
            <a:ext cx="8282354" cy="36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dirty="0">
                <a:solidFill>
                  <a:schemeClr val="tx1"/>
                </a:solidFill>
                <a:latin typeface="Fabiana" pitchFamily="2" charset="0"/>
              </a:rPr>
              <a:t>To obtain a single score for ranking systems, we could average:</a:t>
            </a:r>
          </a:p>
        </p:txBody>
      </p:sp>
    </p:spTree>
    <p:extLst>
      <p:ext uri="{BB962C8B-B14F-4D97-AF65-F5344CB8AC3E}">
        <p14:creationId xmlns:p14="http://schemas.microsoft.com/office/powerpoint/2010/main" val="22154219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79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34699"/>
              </p:ext>
            </p:extLst>
          </p:nvPr>
        </p:nvGraphicFramePr>
        <p:xfrm>
          <a:off x="602523" y="1853750"/>
          <a:ext cx="7886699" cy="4068654"/>
        </p:xfrm>
        <a:graphic>
          <a:graphicData uri="http://schemas.openxmlformats.org/drawingml/2006/table">
            <a:tbl>
              <a:tblPr/>
              <a:tblGrid>
                <a:gridCol w="589660">
                  <a:extLst>
                    <a:ext uri="{9D8B030D-6E8A-4147-A177-3AD203B41FA5}">
                      <a16:colId xmlns:a16="http://schemas.microsoft.com/office/drawing/2014/main" val="4159357619"/>
                    </a:ext>
                  </a:extLst>
                </a:gridCol>
                <a:gridCol w="589660">
                  <a:extLst>
                    <a:ext uri="{9D8B030D-6E8A-4147-A177-3AD203B41FA5}">
                      <a16:colId xmlns:a16="http://schemas.microsoft.com/office/drawing/2014/main" val="1645735367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4098082277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814001214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4053356094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569841557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221690400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656556265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4045530691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539695951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64510971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1987521263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555195013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740563398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206022910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472900293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782245905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893710021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996281675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988929897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2869621224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3719327433"/>
                    </a:ext>
                  </a:extLst>
                </a:gridCol>
                <a:gridCol w="319399">
                  <a:extLst>
                    <a:ext uri="{9D8B030D-6E8A-4147-A177-3AD203B41FA5}">
                      <a16:colId xmlns:a16="http://schemas.microsoft.com/office/drawing/2014/main" val="1403433864"/>
                    </a:ext>
                  </a:extLst>
                </a:gridCol>
              </a:tblGrid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6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7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883465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AC0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069670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1C2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256821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9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8C4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1945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6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A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5C8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C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728444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CC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9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585486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0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4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ACE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0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364356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0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953493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3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FD4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7D2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3D1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157545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6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5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DD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59084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D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863346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DD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A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168794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08842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E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5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05701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A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9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7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77455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2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7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98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602604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3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9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D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8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690296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8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C7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F7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B2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67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9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C7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D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0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0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17666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A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57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9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A0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17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2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3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4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A6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389858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796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7F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3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5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6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7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87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9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814861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454533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7427387"/>
                  </a:ext>
                </a:extLst>
              </a:tr>
              <a:tr h="17689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9305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10712" y="889635"/>
            <a:ext cx="770463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F1 given P and R</a:t>
            </a:r>
          </a:p>
        </p:txBody>
      </p:sp>
    </p:spTree>
    <p:extLst>
      <p:ext uri="{BB962C8B-B14F-4D97-AF65-F5344CB8AC3E}">
        <p14:creationId xmlns:p14="http://schemas.microsoft.com/office/powerpoint/2010/main" val="42161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9377-5750-4A05-83DA-69F57E396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BEB18-568A-4D4E-B73B-B5303CBC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341179" cy="466724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Extractive (patterns)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If text contains “X is in Y”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Then output tuple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B050"/>
                </a:solidFill>
                <a:sym typeface="Wingdings" panose="05000000000000000000" pitchFamily="2" charset="2"/>
              </a:rPr>
              <a:t>locatedIn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(X, Y)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ym typeface="Wingdings" panose="05000000000000000000" pitchFamily="2" charset="2"/>
              </a:rPr>
              <a:t>Classification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sz="1800" dirty="0">
                <a:sym typeface="Wingdings" panose="05000000000000000000" pitchFamily="2" charset="2"/>
              </a:rPr>
              <a:t>- Filtering: Only pairs within same sentence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 - Perform sentence-for-sentence, union (avg) of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BC597-0651-40E3-90F9-BAE00572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8219B5-BAFE-474B-A6DB-9B0698DF52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285167"/>
              </p:ext>
            </p:extLst>
          </p:nvPr>
        </p:nvGraphicFramePr>
        <p:xfrm>
          <a:off x="786178" y="3666044"/>
          <a:ext cx="2821671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519">
                  <a:extLst>
                    <a:ext uri="{9D8B030D-6E8A-4147-A177-3AD203B41FA5}">
                      <a16:colId xmlns:a16="http://schemas.microsoft.com/office/drawing/2014/main" val="2184697116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1778692621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4219420277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4231196421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2295583844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3862928880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933779826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4155185990"/>
                    </a:ext>
                  </a:extLst>
                </a:gridCol>
                <a:gridCol w="313519">
                  <a:extLst>
                    <a:ext uri="{9D8B030D-6E8A-4147-A177-3AD203B41FA5}">
                      <a16:colId xmlns:a16="http://schemas.microsoft.com/office/drawing/2014/main" val="3133961727"/>
                    </a:ext>
                  </a:extLst>
                </a:gridCol>
              </a:tblGrid>
              <a:tr h="184682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11484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16037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30250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2371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83310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665451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11239"/>
                  </a:ext>
                </a:extLst>
              </a:tr>
              <a:tr h="184682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813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C5FD1D0-8A3C-479F-AD5A-939D3A8E7B62}"/>
              </a:ext>
            </a:extLst>
          </p:cNvPr>
          <p:cNvSpPr txBox="1"/>
          <p:nvPr/>
        </p:nvSpPr>
        <p:spPr>
          <a:xfrm>
            <a:off x="1661014" y="327953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sibling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2ABD9D2-F8BE-4383-92AC-9CDFD2950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663167"/>
              </p:ext>
            </p:extLst>
          </p:nvPr>
        </p:nvGraphicFramePr>
        <p:xfrm>
          <a:off x="4400219" y="3634252"/>
          <a:ext cx="3322760" cy="170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76">
                  <a:extLst>
                    <a:ext uri="{9D8B030D-6E8A-4147-A177-3AD203B41FA5}">
                      <a16:colId xmlns:a16="http://schemas.microsoft.com/office/drawing/2014/main" val="2184697116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1778692621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4219420277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4231196421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2295583844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3862928880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933779826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4155185990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37972482"/>
                    </a:ext>
                  </a:extLst>
                </a:gridCol>
                <a:gridCol w="332276">
                  <a:extLst>
                    <a:ext uri="{9D8B030D-6E8A-4147-A177-3AD203B41FA5}">
                      <a16:colId xmlns:a16="http://schemas.microsoft.com/office/drawing/2014/main" val="3133961727"/>
                    </a:ext>
                  </a:extLst>
                </a:gridCol>
              </a:tblGrid>
              <a:tr h="179868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11484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416037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30250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82371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383310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7665451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e</a:t>
                      </a:r>
                      <a:r>
                        <a:rPr lang="en-US" sz="800" baseline="-250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311239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r>
                        <a:rPr lang="en-US" sz="8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813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36BED0C-0D17-4F9A-85CB-716490498F3A}"/>
              </a:ext>
            </a:extLst>
          </p:cNvPr>
          <p:cNvSpPr txBox="1"/>
          <p:nvPr/>
        </p:nvSpPr>
        <p:spPr>
          <a:xfrm>
            <a:off x="5088182" y="3223004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coworker</a:t>
            </a:r>
          </a:p>
        </p:txBody>
      </p:sp>
    </p:spTree>
    <p:extLst>
      <p:ext uri="{BB962C8B-B14F-4D97-AF65-F5344CB8AC3E}">
        <p14:creationId xmlns:p14="http://schemas.microsoft.com/office/powerpoint/2010/main" val="17827088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43" y="792480"/>
            <a:ext cx="7567597" cy="59049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087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 deeper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https://www.technologyreview.com/s/613508/ai-fairer-than-judge-criminal-risk-assessment-algorithm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Precision/recall tradeoff in automated courtroom decision making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639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" r="-674"/>
          <a:stretch/>
        </p:blipFill>
        <p:spPr>
          <a:xfrm>
            <a:off x="614710" y="682310"/>
            <a:ext cx="7741616" cy="589266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7516" y="5639217"/>
            <a:ext cx="457823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13993" y="5218044"/>
            <a:ext cx="574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(Ex2: Citizenship on </a:t>
            </a:r>
            <a:r>
              <a:rPr lang="en-US" dirty="0" err="1"/>
              <a:t>en</a:t>
            </a:r>
            <a:r>
              <a:rPr lang="en-US" dirty="0"/>
              <a:t>-Wikipedia)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15980" y="6125166"/>
            <a:ext cx="438149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7320E4-EDA4-4D0A-B47E-6FA6AB4B11FF}"/>
              </a:ext>
            </a:extLst>
          </p:cNvPr>
          <p:cNvSpPr/>
          <p:nvPr/>
        </p:nvSpPr>
        <p:spPr>
          <a:xfrm>
            <a:off x="8105390" y="4085481"/>
            <a:ext cx="589792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7902483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42" y="670842"/>
            <a:ext cx="8036973" cy="61519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40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8" y="682012"/>
            <a:ext cx="7952863" cy="61056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7516" y="5788302"/>
            <a:ext cx="457823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03227" y="6444780"/>
            <a:ext cx="438149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929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4798" y="641586"/>
            <a:ext cx="7892994" cy="5924477"/>
            <a:chOff x="584798" y="641586"/>
            <a:chExt cx="7892994" cy="59244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98" y="641586"/>
              <a:ext cx="7892994" cy="59244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560450" y="4552123"/>
              <a:ext cx="1779104" cy="879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0</a:t>
              </a:r>
            </a:p>
            <a:p>
              <a:pPr algn="r">
                <a:lnSpc>
                  <a:spcPct val="15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39462440205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396706" y="4575151"/>
              <a:ext cx="177910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endParaRPr lang="en-US" dirty="0">
                <a:solidFill>
                  <a:srgbClr val="0000FF"/>
                </a:solidFill>
              </a:endParaRPr>
            </a:p>
            <a:p>
              <a:pPr algn="r">
                <a:lnSpc>
                  <a:spcPct val="15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 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9221" y="4552123"/>
              <a:ext cx="1072264" cy="8790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 1</a:t>
              </a:r>
            </a:p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0000FF"/>
                  </a:solidFill>
                </a:rPr>
                <a:t> 0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63A57-0C4D-4216-9A9C-88797038A4F7}"/>
              </a:ext>
            </a:extLst>
          </p:cNvPr>
          <p:cNvSpPr/>
          <p:nvPr/>
        </p:nvSpPr>
        <p:spPr>
          <a:xfrm>
            <a:off x="2848707" y="2305877"/>
            <a:ext cx="5811715" cy="349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dirty="0">
                <a:solidFill>
                  <a:srgbClr val="0000FF"/>
                </a:solidFill>
                <a:latin typeface="Fabiana" pitchFamily="2" charset="0"/>
              </a:rPr>
              <a:t>{A, B, …, Aa, Ab, …, </a:t>
            </a:r>
            <a:r>
              <a:rPr lang="en-US" dirty="0" err="1">
                <a:solidFill>
                  <a:srgbClr val="0000FF"/>
                </a:solidFill>
                <a:latin typeface="Fabiana" pitchFamily="2" charset="0"/>
              </a:rPr>
              <a:t>Aaa</a:t>
            </a:r>
            <a:r>
              <a:rPr lang="en-US" dirty="0">
                <a:solidFill>
                  <a:srgbClr val="0000FF"/>
                </a:solidFill>
                <a:latin typeface="Fabiana" pitchFamily="2" charset="0"/>
              </a:rPr>
              <a:t>, …}</a:t>
            </a:r>
          </a:p>
        </p:txBody>
      </p:sp>
    </p:spTree>
    <p:extLst>
      <p:ext uri="{BB962C8B-B14F-4D97-AF65-F5344CB8AC3E}">
        <p14:creationId xmlns:p14="http://schemas.microsoft.com/office/powerpoint/2010/main" val="365261946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76" y="653522"/>
            <a:ext cx="7827319" cy="61545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452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91" y="638370"/>
            <a:ext cx="8498551" cy="6062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57577" y="5818119"/>
            <a:ext cx="676484" cy="1028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7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54" y="675076"/>
            <a:ext cx="8682446" cy="58304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686178" y="6221896"/>
            <a:ext cx="358432" cy="499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6620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78" y="669515"/>
            <a:ext cx="7657247" cy="59805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89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56918" y="5856771"/>
            <a:ext cx="358432" cy="499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19794" y="2725783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6302580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794" y="6054308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     0</a:t>
            </a:r>
          </a:p>
        </p:txBody>
      </p:sp>
    </p:spTree>
    <p:extLst>
      <p:ext uri="{BB962C8B-B14F-4D97-AF65-F5344CB8AC3E}">
        <p14:creationId xmlns:p14="http://schemas.microsoft.com/office/powerpoint/2010/main" val="1606469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5986" y="857250"/>
            <a:ext cx="638325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Fabiana" pitchFamily="2" charset="0"/>
              </a:rPr>
              <a:t>Output: Graph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5015" y="5829300"/>
            <a:ext cx="3273090" cy="27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4319" y="1743075"/>
            <a:ext cx="3360696" cy="262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F93A45-4D2C-4664-83FC-CE6481430ED2}"/>
              </a:ext>
            </a:extLst>
          </p:cNvPr>
          <p:cNvSpPr/>
          <p:nvPr/>
        </p:nvSpPr>
        <p:spPr>
          <a:xfrm>
            <a:off x="185986" y="1514475"/>
            <a:ext cx="6856652" cy="491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CF042B-EAFF-48C3-9E3A-B6ED72C6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1" y="1909355"/>
            <a:ext cx="86296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163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9726" y="640628"/>
            <a:ext cx="7895624" cy="6080850"/>
            <a:chOff x="785191" y="605792"/>
            <a:chExt cx="7810169" cy="60365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5191" y="605792"/>
              <a:ext cx="7810169" cy="603652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236928" y="5777606"/>
              <a:ext cx="358432" cy="4995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10843" y="6142731"/>
            <a:ext cx="358432" cy="499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9794" y="2725783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35490" y="6328707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794" y="6054308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     0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68137" y="3004457"/>
            <a:ext cx="6940732" cy="3274423"/>
            <a:chOff x="1968137" y="3004457"/>
            <a:chExt cx="6940732" cy="3274423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1968137" y="3004457"/>
              <a:ext cx="4310743" cy="3274423"/>
            </a:xfrm>
            <a:prstGeom prst="line">
              <a:avLst/>
            </a:prstGeom>
            <a:ln w="28575">
              <a:solidFill>
                <a:srgbClr val="80008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41623" y="5181600"/>
              <a:ext cx="1367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Random baseline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458789" y="4467497"/>
              <a:ext cx="3013165" cy="83602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644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1" y="636950"/>
            <a:ext cx="6961413" cy="564193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49779" y="6334780"/>
            <a:ext cx="573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(AUC measure for PR curves also exists, but has </a:t>
            </a:r>
            <a:br>
              <a:rPr lang="en-US" sz="1400" dirty="0"/>
            </a:br>
            <a:r>
              <a:rPr lang="en-US" sz="1400" dirty="0"/>
              <a:t>no corresponding probabilistic interpretation)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7874" y="2481935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16880" y="5906281"/>
            <a:ext cx="566057" cy="38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97874" y="5653706"/>
            <a:ext cx="87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     0</a:t>
            </a:r>
          </a:p>
        </p:txBody>
      </p:sp>
    </p:spTree>
    <p:extLst>
      <p:ext uri="{BB962C8B-B14F-4D97-AF65-F5344CB8AC3E}">
        <p14:creationId xmlns:p14="http://schemas.microsoft.com/office/powerpoint/2010/main" val="20257903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Def: Micro vs. Macro averaging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3 relations (A, B, C)</a:t>
                </a:r>
              </a:p>
              <a:p>
                <a:endParaRPr lang="en-US" dirty="0"/>
              </a:p>
              <a:p>
                <a:r>
                  <a:rPr lang="en-US" dirty="0"/>
                  <a:t>Predictions:</a:t>
                </a:r>
              </a:p>
              <a:p>
                <a:pPr lvl="1"/>
                <a:r>
                  <a:rPr lang="en-US" dirty="0"/>
                  <a:t>10x A (90% correct)</a:t>
                </a:r>
              </a:p>
              <a:p>
                <a:pPr lvl="1"/>
                <a:r>
                  <a:rPr lang="en-US" dirty="0"/>
                  <a:t>10x B (90% correct)</a:t>
                </a:r>
              </a:p>
              <a:p>
                <a:pPr lvl="1"/>
                <a:r>
                  <a:rPr lang="en-US" dirty="0"/>
                  <a:t>100x C (10% correct)</a:t>
                </a:r>
              </a:p>
              <a:p>
                <a:pPr lvl="1"/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Micro-avg</a:t>
                </a:r>
                <a:r>
                  <a:rPr lang="en-US" dirty="0"/>
                  <a:t>. precision: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0.9+10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0.9+100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10+10+100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=0.23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Macro-avg</a:t>
                </a:r>
                <a:r>
                  <a:rPr lang="en-US" dirty="0"/>
                  <a:t>. precision: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0.9+0.9+0.1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=0.63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Recall and F1 analogous</a:t>
                </a:r>
              </a:p>
              <a:p>
                <a:endParaRPr lang="en-US" dirty="0"/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Micro – each instance counts same</a:t>
                </a:r>
              </a:p>
              <a:p>
                <a:pPr>
                  <a:buFont typeface="Wingdings" panose="05000000000000000000" pitchFamily="2" charset="2"/>
                  <a:buChar char="à"/>
                </a:pPr>
                <a:r>
                  <a:rPr lang="en-US" dirty="0">
                    <a:solidFill>
                      <a:srgbClr val="0000FF"/>
                    </a:solidFill>
                    <a:sym typeface="Wingdings" panose="05000000000000000000" pitchFamily="2" charset="2"/>
                  </a:rPr>
                  <a:t> Macro – each class counts same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6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1254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scores:</a:t>
            </a:r>
            <a:br>
              <a:rPr lang="en-US" dirty="0"/>
            </a:br>
            <a:r>
              <a:rPr lang="en-US" dirty="0"/>
              <a:t>Baselines and yardsticks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Method precision 0.63, recall 0.47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Is this good?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Baselines</a:t>
            </a:r>
          </a:p>
          <a:p>
            <a:pPr lvl="1"/>
            <a:r>
              <a:rPr lang="en-US" dirty="0"/>
              <a:t>Random!</a:t>
            </a:r>
          </a:p>
          <a:p>
            <a:pPr lvl="1"/>
            <a:r>
              <a:rPr lang="en-US" dirty="0"/>
              <a:t>Most frequent class!</a:t>
            </a:r>
          </a:p>
          <a:p>
            <a:pPr lvl="1"/>
            <a:r>
              <a:rPr lang="en-US" dirty="0"/>
              <a:t>Naive heuristics</a:t>
            </a:r>
          </a:p>
          <a:p>
            <a:pPr lvl="2"/>
            <a:r>
              <a:rPr lang="en-US" dirty="0"/>
              <a:t>Trigger word lookup, first noun, 5</a:t>
            </a:r>
            <a:r>
              <a:rPr lang="en-US" baseline="30000" dirty="0"/>
              <a:t>th</a:t>
            </a:r>
            <a:r>
              <a:rPr lang="en-US" dirty="0"/>
              <a:t> word, etc.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Yardsticks</a:t>
            </a:r>
          </a:p>
          <a:p>
            <a:pPr lvl="1"/>
            <a:r>
              <a:rPr lang="en-US" dirty="0"/>
              <a:t>Existing systems</a:t>
            </a:r>
          </a:p>
          <a:p>
            <a:pPr lvl="1"/>
            <a:r>
              <a:rPr lang="en-US" dirty="0"/>
              <a:t>Human performance (agreement)</a:t>
            </a:r>
          </a:p>
          <a:p>
            <a:pPr lvl="2"/>
            <a:r>
              <a:rPr lang="en-US" sz="1400" dirty="0"/>
              <a:t>(in certain tasks e.g. in vision not a yardstick anymore)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analysis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862"/>
            <a:ext cx="7886700" cy="532813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Method: P 0.63  R 0.47</a:t>
            </a:r>
          </a:p>
          <a:p>
            <a:r>
              <a:rPr lang="en-US" dirty="0">
                <a:solidFill>
                  <a:srgbClr val="0000FF"/>
                </a:solidFill>
              </a:rPr>
              <a:t>Baseline: P 0.55  R 0.30</a:t>
            </a:r>
          </a:p>
          <a:p>
            <a:r>
              <a:rPr lang="en-US" dirty="0">
                <a:solidFill>
                  <a:srgbClr val="0000FF"/>
                </a:solidFill>
              </a:rPr>
              <a:t>Humans: P 0.85  R0.90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What went wrong?</a:t>
            </a:r>
          </a:p>
          <a:p>
            <a:pPr lvl="1"/>
            <a:r>
              <a:rPr lang="en-US" dirty="0"/>
              <a:t>Sample a few errors (false positives and false negatives)</a:t>
            </a:r>
          </a:p>
          <a:p>
            <a:pPr lvl="1"/>
            <a:r>
              <a:rPr lang="en-US" dirty="0"/>
              <a:t>Define categories of errors</a:t>
            </a:r>
          </a:p>
          <a:p>
            <a:pPr lvl="1"/>
            <a:r>
              <a:rPr lang="en-US" dirty="0"/>
              <a:t>Sample a larger set of errors</a:t>
            </a:r>
          </a:p>
          <a:p>
            <a:pPr lvl="1"/>
            <a:r>
              <a:rPr lang="en-US" dirty="0"/>
              <a:t>Count frequencies of error categories</a:t>
            </a:r>
          </a:p>
          <a:p>
            <a:pPr lvl="1"/>
            <a:r>
              <a:rPr lang="en-US" dirty="0"/>
              <a:t>Possibly iterate</a:t>
            </a:r>
          </a:p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Severity of errors?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Important for</a:t>
            </a:r>
          </a:p>
          <a:p>
            <a:pPr lvl="1"/>
            <a:r>
              <a:rPr lang="en-US" dirty="0"/>
              <a:t>Pinpointing component in pipeline (NER, NED, RE, …)</a:t>
            </a:r>
          </a:p>
          <a:p>
            <a:pPr lvl="1"/>
            <a:r>
              <a:rPr lang="en-US" dirty="0"/>
              <a:t>Yourself to improve</a:t>
            </a:r>
          </a:p>
          <a:p>
            <a:pPr lvl="1"/>
            <a:r>
              <a:rPr lang="en-US" dirty="0"/>
              <a:t>The next one continuing your concrete work</a:t>
            </a:r>
          </a:p>
          <a:p>
            <a:pPr lvl="1"/>
            <a:r>
              <a:rPr lang="en-US" dirty="0"/>
              <a:t>Others to understand potential and limits of your approach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Error meta-categories</a:t>
            </a:r>
          </a:p>
          <a:p>
            <a:pPr lvl="1"/>
            <a:r>
              <a:rPr lang="en-US" dirty="0"/>
              <a:t>Limit of effort</a:t>
            </a:r>
          </a:p>
          <a:p>
            <a:pPr lvl="2"/>
            <a:r>
              <a:rPr lang="en-US" dirty="0"/>
              <a:t>Effort-performance-derivation/extrapolation? </a:t>
            </a:r>
            <a:r>
              <a:rPr lang="en-US" dirty="0" err="1"/>
              <a:t>Wrt</a:t>
            </a:r>
            <a:r>
              <a:rPr lang="en-US" dirty="0"/>
              <a:t>. time or training data size</a:t>
            </a:r>
          </a:p>
          <a:p>
            <a:pPr lvl="1"/>
            <a:r>
              <a:rPr lang="en-US" dirty="0"/>
              <a:t>Limits of methodology</a:t>
            </a:r>
          </a:p>
          <a:p>
            <a:pPr lvl="1"/>
            <a:r>
              <a:rPr lang="en-US" sz="1900" dirty="0"/>
              <a:t>Limit of data/metric (next)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12898" r="218" b="12898"/>
          <a:stretch/>
        </p:blipFill>
        <p:spPr>
          <a:xfrm>
            <a:off x="4860235" y="168964"/>
            <a:ext cx="4283765" cy="254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1DEC-E87A-45F2-BF45-41DA8971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Task: Error analysis categories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4C948-0A08-4313-8D84-F714731B6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C5C354-9B18-4C16-A967-51A4E519AC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71248"/>
              </p:ext>
            </p:extLst>
          </p:nvPr>
        </p:nvGraphicFramePr>
        <p:xfrm>
          <a:off x="1019908" y="1397000"/>
          <a:ext cx="7262448" cy="466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269">
                  <a:extLst>
                    <a:ext uri="{9D8B030D-6E8A-4147-A177-3AD203B41FA5}">
                      <a16:colId xmlns:a16="http://schemas.microsoft.com/office/drawing/2014/main" val="1108365569"/>
                    </a:ext>
                  </a:extLst>
                </a:gridCol>
                <a:gridCol w="2523392">
                  <a:extLst>
                    <a:ext uri="{9D8B030D-6E8A-4147-A177-3AD203B41FA5}">
                      <a16:colId xmlns:a16="http://schemas.microsoft.com/office/drawing/2014/main" val="986240653"/>
                    </a:ext>
                  </a:extLst>
                </a:gridCol>
                <a:gridCol w="2760787">
                  <a:extLst>
                    <a:ext uri="{9D8B030D-6E8A-4147-A177-3AD203B41FA5}">
                      <a16:colId xmlns:a16="http://schemas.microsoft.com/office/drawing/2014/main" val="104113583"/>
                    </a:ext>
                  </a:extLst>
                </a:gridCol>
              </a:tblGrid>
              <a:tr h="401707">
                <a:tc>
                  <a:txBody>
                    <a:bodyPr/>
                    <a:lstStyle/>
                    <a:p>
                      <a:r>
                        <a:rPr lang="en-US" sz="1200" b="0" dirty="0"/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Ground truth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Extracted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571660"/>
                  </a:ext>
                </a:extLst>
              </a:tr>
              <a:tr h="495255">
                <a:tc>
                  <a:txBody>
                    <a:bodyPr/>
                    <a:lstStyle/>
                    <a:p>
                      <a:r>
                        <a:rPr lang="en-US" sz="1200" dirty="0"/>
                        <a:t>Mary lives in Chicago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livesIn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Mary_Smith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Chicago_USA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bornin(</a:t>
                      </a:r>
                      <a:r>
                        <a:rPr lang="en-US" sz="1200" dirty="0" err="1"/>
                        <a:t>Mary_Smith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Chicago_USA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419449"/>
                  </a:ext>
                </a:extLst>
              </a:tr>
              <a:tr h="4952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livesIn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Chicago_USA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Mary_Smith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69996"/>
                  </a:ext>
                </a:extLst>
              </a:tr>
              <a:tr h="49525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livesIn</a:t>
                      </a:r>
                      <a:r>
                        <a:rPr lang="en-US" sz="1200" dirty="0"/>
                        <a:t>(</a:t>
                      </a:r>
                      <a:r>
                        <a:rPr lang="en-US" sz="1200" dirty="0" err="1"/>
                        <a:t>Mary_Smith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Chicago_Kenya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64787"/>
                  </a:ext>
                </a:extLst>
              </a:tr>
              <a:tr h="693357">
                <a:tc>
                  <a:txBody>
                    <a:bodyPr/>
                    <a:lstStyle/>
                    <a:p>
                      <a:r>
                        <a:rPr lang="en-US" sz="1200" dirty="0"/>
                        <a:t>John works for Procter and Gamble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worksFor</a:t>
                      </a:r>
                      <a:r>
                        <a:rPr lang="en-US" sz="1200" dirty="0"/>
                        <a:t>(John, </a:t>
                      </a:r>
                      <a:r>
                        <a:rPr lang="en-US" sz="1200" dirty="0" err="1"/>
                        <a:t>ProcterAndGamble_cpy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worksFor</a:t>
                      </a:r>
                      <a:r>
                        <a:rPr lang="en-US" sz="1200" dirty="0"/>
                        <a:t>(John, </a:t>
                      </a:r>
                      <a:r>
                        <a:rPr lang="en-US" sz="1200" dirty="0" err="1"/>
                        <a:t>Procter_cpy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56451"/>
                  </a:ext>
                </a:extLst>
              </a:tr>
              <a:tr h="6933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affiliatedWith</a:t>
                      </a:r>
                      <a:r>
                        <a:rPr lang="en-US" sz="1200" dirty="0"/>
                        <a:t>(John, </a:t>
                      </a:r>
                      <a:r>
                        <a:rPr lang="en-US" sz="1200" dirty="0" err="1"/>
                        <a:t>ProcterAndGamble_cpy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633788"/>
                  </a:ext>
                </a:extLst>
              </a:tr>
              <a:tr h="693357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ceoOf</a:t>
                      </a:r>
                      <a:r>
                        <a:rPr lang="en-US" sz="1200" dirty="0"/>
                        <a:t>(John, </a:t>
                      </a:r>
                      <a:r>
                        <a:rPr lang="en-US" sz="1200" dirty="0" err="1"/>
                        <a:t>ProcterAndGamble_cpy</a:t>
                      </a:r>
                      <a:r>
                        <a:rPr lang="en-US" sz="1200" dirty="0"/>
                        <a:t>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966363"/>
                  </a:ext>
                </a:extLst>
              </a:tr>
              <a:tr h="693357">
                <a:tc>
                  <a:txBody>
                    <a:bodyPr/>
                    <a:lstStyle/>
                    <a:p>
                      <a:r>
                        <a:rPr lang="en-US" sz="1200" dirty="0"/>
                        <a:t>Mary lives in Mannheim, right next to Ludwigshafen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livesIn</a:t>
                      </a:r>
                      <a:r>
                        <a:rPr lang="en-US" sz="1200" dirty="0"/>
                        <a:t>(Mary, Mannheim)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livesIn</a:t>
                      </a:r>
                      <a:r>
                        <a:rPr lang="en-US" sz="1200" dirty="0"/>
                        <a:t>(Mary, Ludwigshafen)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155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0035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Error analysis (2/3) – Question the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7790"/>
          <a:stretch/>
        </p:blipFill>
        <p:spPr>
          <a:xfrm>
            <a:off x="5061149" y="3170583"/>
            <a:ext cx="3682801" cy="2894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3913" y="1898374"/>
            <a:ext cx="6380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too often with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Typing assignment: Vocabulary mismatch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Relation extraction assignment: Nationalities that are not nationalities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Semiautomatic data: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Systematic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Crowdsourced data: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Difficult cases avoided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Random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11056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Error analysis (3/3) – Question the rules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73"/>
          <a:stretch/>
        </p:blipFill>
        <p:spPr>
          <a:xfrm>
            <a:off x="4572000" y="1497633"/>
            <a:ext cx="4351338" cy="292528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25423" y="4422913"/>
            <a:ext cx="31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(FIFA congress)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5496" y="1570383"/>
            <a:ext cx="37172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Evaluation metric design not trivial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Named entity recognition, </a:t>
            </a:r>
            <a:r>
              <a:rPr lang="en-US" dirty="0" err="1"/>
              <a:t>OpenIE</a:t>
            </a:r>
            <a:r>
              <a:rPr lang="en-US" dirty="0"/>
              <a:t>: Partial matches?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Machine translation and summarization: BLEU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Typing: Metrics aware of error severity?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Disambiguation: Plausible vs. semantically impossible mismatches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514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gold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Self-annotation</a:t>
            </a:r>
          </a:p>
          <a:p>
            <a:pPr lvl="1"/>
            <a:r>
              <a:rPr lang="en-US" dirty="0"/>
              <a:t>Alone or in a team of few researchers, colleagues</a:t>
            </a:r>
          </a:p>
          <a:p>
            <a:pPr lvl="1"/>
            <a:r>
              <a:rPr lang="en-US" dirty="0"/>
              <a:t>Confirmation bias</a:t>
            </a:r>
          </a:p>
          <a:p>
            <a:pPr lvl="1"/>
            <a:r>
              <a:rPr lang="en-US" dirty="0"/>
              <a:t>For final publication discouraged</a:t>
            </a:r>
          </a:p>
          <a:p>
            <a:pPr lvl="1"/>
            <a:endParaRPr lang="en-US" dirty="0"/>
          </a:p>
          <a:p>
            <a:r>
              <a:rPr lang="en-US" dirty="0"/>
              <a:t>Creative </a:t>
            </a:r>
            <a:r>
              <a:rPr lang="en-US" dirty="0">
                <a:solidFill>
                  <a:srgbClr val="0000FF"/>
                </a:solidFill>
              </a:rPr>
              <a:t>reuse of existing data</a:t>
            </a:r>
          </a:p>
          <a:p>
            <a:pPr lvl="1"/>
            <a:r>
              <a:rPr lang="en-US" dirty="0"/>
              <a:t>E.g., Wikipedia text links for entity disambiguation</a:t>
            </a:r>
          </a:p>
          <a:p>
            <a:pPr lvl="1"/>
            <a:r>
              <a:rPr lang="en-US" dirty="0"/>
              <a:t>Synchronous edits of Wikidata relation and texts</a:t>
            </a:r>
          </a:p>
          <a:p>
            <a:pPr lvl="1"/>
            <a:r>
              <a:rPr lang="en-US" dirty="0"/>
              <a:t>Usually still shaky/biased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Paid annotators</a:t>
            </a:r>
          </a:p>
          <a:p>
            <a:pPr lvl="1"/>
            <a:r>
              <a:rPr lang="en-US" dirty="0"/>
              <a:t>Can be known local personnel</a:t>
            </a:r>
          </a:p>
          <a:p>
            <a:pPr lvl="1"/>
            <a:r>
              <a:rPr lang="en-US" dirty="0"/>
              <a:t>More often, anonymous online crowdsourcing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De-facto standard </a:t>
            </a:r>
            <a:r>
              <a:rPr lang="en-US" dirty="0"/>
              <a:t>nowadays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496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Prominent platforms: </a:t>
            </a:r>
            <a:r>
              <a:rPr lang="en-US" dirty="0">
                <a:solidFill>
                  <a:srgbClr val="0000FF"/>
                </a:solidFill>
              </a:rPr>
              <a:t>Amazon Mechanical Turk, Prolific</a:t>
            </a:r>
          </a:p>
          <a:p>
            <a:r>
              <a:rPr lang="en-US" dirty="0"/>
              <a:t>Typical pay ~10$/hour</a:t>
            </a:r>
          </a:p>
          <a:p>
            <a:pPr lvl="1"/>
            <a:r>
              <a:rPr lang="en-US" dirty="0"/>
              <a:t>In cases total spending 100k+€ for research datasets</a:t>
            </a:r>
          </a:p>
          <a:p>
            <a:r>
              <a:rPr lang="en-US" dirty="0"/>
              <a:t>Requires </a:t>
            </a:r>
            <a:r>
              <a:rPr lang="en-US" dirty="0">
                <a:solidFill>
                  <a:srgbClr val="0000FF"/>
                </a:solidFill>
              </a:rPr>
              <a:t>to-the-point instructions</a:t>
            </a:r>
          </a:p>
          <a:p>
            <a:pPr lvl="1"/>
            <a:r>
              <a:rPr lang="en-US" dirty="0"/>
              <a:t>Traditional expert annotations guidelines sometimes &gt;100 pages</a:t>
            </a:r>
          </a:p>
          <a:p>
            <a:pPr lvl="1"/>
            <a:r>
              <a:rPr lang="en-US" dirty="0"/>
              <a:t>Complex or open-ended annotation tasks difficult</a:t>
            </a:r>
          </a:p>
          <a:p>
            <a:pPr lvl="2"/>
            <a:r>
              <a:rPr lang="en-US" dirty="0"/>
              <a:t>Wherever possible, break into smaller tasks</a:t>
            </a:r>
          </a:p>
          <a:p>
            <a:r>
              <a:rPr lang="en-US" dirty="0">
                <a:solidFill>
                  <a:srgbClr val="0000FF"/>
                </a:solidFill>
              </a:rPr>
              <a:t>Quality assurance:</a:t>
            </a:r>
          </a:p>
          <a:p>
            <a:pPr lvl="1"/>
            <a:r>
              <a:rPr lang="en-US" dirty="0"/>
              <a:t>Worker education/background</a:t>
            </a:r>
          </a:p>
          <a:p>
            <a:pPr lvl="1"/>
            <a:r>
              <a:rPr lang="en-US" dirty="0"/>
              <a:t>Worker reputation</a:t>
            </a:r>
          </a:p>
          <a:p>
            <a:pPr lvl="1"/>
            <a:r>
              <a:rPr lang="en-US" dirty="0"/>
              <a:t>Honeypot/test question-based filtering</a:t>
            </a:r>
          </a:p>
          <a:p>
            <a:pPr lvl="1"/>
            <a:r>
              <a:rPr lang="en-US" dirty="0"/>
              <a:t>Redundancy (majority opinion on task)</a:t>
            </a:r>
          </a:p>
          <a:p>
            <a:r>
              <a:rPr lang="en-US" dirty="0">
                <a:solidFill>
                  <a:srgbClr val="0000FF"/>
                </a:solidFill>
              </a:rPr>
              <a:t>Creating good crowd tasks takes iterations and effort!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113F0-C949-4FBD-8315-D6A52D27B6E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634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biana-custom">
      <a:majorFont>
        <a:latin typeface="Fabiana"/>
        <a:ea typeface=""/>
        <a:cs typeface=""/>
      </a:majorFont>
      <a:minorFont>
        <a:latin typeface="Fabi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4F801D3-6537-463D-9262-E94F6B3B81A1}" vid="{BCAD50F6-2409-4EA7-8604-E483F780F0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7898</Words>
  <Application>Microsoft Office PowerPoint</Application>
  <PresentationFormat>On-screen Show (4:3)</PresentationFormat>
  <Paragraphs>2210</Paragraphs>
  <Slides>141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141</vt:i4>
      </vt:variant>
    </vt:vector>
  </HeadingPairs>
  <TitlesOfParts>
    <vt:vector size="154" baseType="lpstr">
      <vt:lpstr>Arial</vt:lpstr>
      <vt:lpstr>Calibri</vt:lpstr>
      <vt:lpstr>Cambria Math</vt:lpstr>
      <vt:lpstr>Courier New</vt:lpstr>
      <vt:lpstr>DejaVu Sans</vt:lpstr>
      <vt:lpstr>Fabiana</vt:lpstr>
      <vt:lpstr>Helvetica Neue</vt:lpstr>
      <vt:lpstr>Tahoma</vt:lpstr>
      <vt:lpstr>Times New Roman</vt:lpstr>
      <vt:lpstr>Trebuchet MS</vt:lpstr>
      <vt:lpstr>Wingdings</vt:lpstr>
      <vt:lpstr>Wingdings 3</vt:lpstr>
      <vt:lpstr>Theme1</vt:lpstr>
      <vt:lpstr>Automated knowledge  base construction  5+6. Relation extraction</vt:lpstr>
      <vt:lpstr>PowerPoint Presentation</vt:lpstr>
      <vt:lpstr>PowerPoint Presentation</vt:lpstr>
      <vt:lpstr>PowerPoint Presentation</vt:lpstr>
      <vt:lpstr>Outline</vt:lpstr>
      <vt:lpstr>PowerPoint Presentation</vt:lpstr>
      <vt:lpstr>Fixed-target relation extraction: Task</vt:lpstr>
      <vt:lpstr>Principal approaches</vt:lpstr>
      <vt:lpstr>PowerPoint Presentation</vt:lpstr>
      <vt:lpstr>Output: Slot/list view</vt:lpstr>
      <vt:lpstr>Extracting Relation Triples from Text</vt:lpstr>
      <vt:lpstr>Automated Content Extraction (ACE)</vt:lpstr>
      <vt:lpstr>Automated Content Extraction (ACE)</vt:lpstr>
      <vt:lpstr>UMLS: Unified Medical Language System</vt:lpstr>
      <vt:lpstr>Wikidata relations</vt:lpstr>
      <vt:lpstr>Ontological relations</vt:lpstr>
      <vt:lpstr>Outline</vt:lpstr>
      <vt:lpstr>Hearst Patterns++ for extracting relations</vt:lpstr>
      <vt:lpstr>Extracting richer relations using rules and named entities</vt:lpstr>
      <vt:lpstr>Extracting richer relations using rules and named entities</vt:lpstr>
      <vt:lpstr>Hand-­built patterns for relations</vt:lpstr>
      <vt:lpstr>Outline</vt:lpstr>
      <vt:lpstr>Supervised ML for relation extraction</vt:lpstr>
      <vt:lpstr>Relation Extraction via classification</vt:lpstr>
      <vt:lpstr>Word Features for Relation Extraction</vt:lpstr>
      <vt:lpstr>Named Entity Type and Mention Level  Features for Relation Extraction</vt:lpstr>
      <vt:lpstr>Parse Features for Relation Extraction</vt:lpstr>
      <vt:lpstr>Dictionaries and trigger word features for  relation extraction</vt:lpstr>
      <vt:lpstr>Evaluation of supervised relation  Extraction</vt:lpstr>
      <vt:lpstr>Relation extraction using BERT</vt:lpstr>
      <vt:lpstr>TACRED [Zhang et al., EMNLP 2017]</vt:lpstr>
      <vt:lpstr>TACRED (2)</vt:lpstr>
      <vt:lpstr>TACRED (3)</vt:lpstr>
      <vt:lpstr>Summary: Supervised relation extraction</vt:lpstr>
      <vt:lpstr>Outline</vt:lpstr>
      <vt:lpstr>Seed-based or bootstrapping approaches  to relation extraction</vt:lpstr>
      <vt:lpstr>Relation Bootstrapping (Hearst 1992)</vt:lpstr>
      <vt:lpstr>Bootstrapping/Pattern iteration</vt:lpstr>
      <vt:lpstr>PowerPoint Presentation</vt:lpstr>
      <vt:lpstr>PowerPoint Presentation</vt:lpstr>
      <vt:lpstr>DIPRE: Extracting &lt;author,book&gt; pairs  (=Dual iterative pattern relation extraction)</vt:lpstr>
      <vt:lpstr>DIPRE</vt:lpstr>
      <vt:lpstr>Snowball</vt:lpstr>
      <vt:lpstr>PowerPoint Presentation</vt:lpstr>
      <vt:lpstr>Outline</vt:lpstr>
      <vt:lpstr>Distant Supervision</vt:lpstr>
      <vt:lpstr>Distantly supervised learning  of relation extraction patterns</vt:lpstr>
      <vt:lpstr>Distant supervision paradigm</vt:lpstr>
      <vt:lpstr>Exercise: Distant supervision</vt:lpstr>
      <vt:lpstr>PowerPoint Presentation</vt:lpstr>
      <vt:lpstr>Challenge 2: Irrelevant contexts</vt:lpstr>
      <vt:lpstr>Fixing the naive assumption</vt:lpstr>
      <vt:lpstr>Outline</vt:lpstr>
      <vt:lpstr>CINEX [Mirza et al., 2018]</vt:lpstr>
      <vt:lpstr>Counting Quantifiers (CQs)</vt:lpstr>
      <vt:lpstr>Problem: CQ Extraction</vt:lpstr>
      <vt:lpstr>Problem hardness</vt:lpstr>
      <vt:lpstr>PowerPoint Presentation</vt:lpstr>
      <vt:lpstr>Stage 1: CQ Recognition</vt:lpstr>
      <vt:lpstr>Stage 1: CQ Recognition</vt:lpstr>
      <vt:lpstr>Stage 1: CQ Recognition</vt:lpstr>
      <vt:lpstr>Stage 2: CQ Consolidation</vt:lpstr>
      <vt:lpstr>Training data setup</vt:lpstr>
      <vt:lpstr>Evaluation</vt:lpstr>
      <vt:lpstr>Evaluation: Error Analysis</vt:lpstr>
      <vt:lpstr>KB Enrichment Potential</vt:lpstr>
      <vt:lpstr>References</vt:lpstr>
      <vt:lpstr>Assignment 5</vt:lpstr>
      <vt:lpstr>Take home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 deeper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Def: Micro vs. Macro averaging</vt:lpstr>
      <vt:lpstr>Interpreting scores: Baselines and yardsticks</vt:lpstr>
      <vt:lpstr>Error analysis (1/3)</vt:lpstr>
      <vt:lpstr>Task: Error analysis categories</vt:lpstr>
      <vt:lpstr>Error analysis (2/3) – Question the data</vt:lpstr>
      <vt:lpstr>Error analysis (3/3) – Question the rules</vt:lpstr>
      <vt:lpstr>How to get gold data?</vt:lpstr>
      <vt:lpstr>Crowdsourcing</vt:lpstr>
      <vt:lpstr>Example benchmark dataset: KnowledgeNet</vt:lpstr>
      <vt:lpstr>PowerPoint Presentation</vt:lpstr>
      <vt:lpstr>PowerPoint Presentation</vt:lpstr>
      <vt:lpstr>Instructive pipeline implementations</vt:lpstr>
      <vt:lpstr>Takeaway: Evaluation</vt:lpstr>
      <vt:lpstr>Outline</vt:lpstr>
      <vt:lpstr>Motivation: Open information extraction</vt:lpstr>
      <vt:lpstr>Coverage limitations of ontology engineering: Examples</vt:lpstr>
      <vt:lpstr>Open vs. Traditional RE</vt:lpstr>
      <vt:lpstr>Semantic Tractability Hypothesis</vt:lpstr>
      <vt:lpstr>Reverb [Fader et al., 2011]</vt:lpstr>
      <vt:lpstr>Sample Reverb relations</vt:lpstr>
      <vt:lpstr>OpenIE: Demo</vt:lpstr>
      <vt:lpstr>Challenges (1)</vt:lpstr>
      <vt:lpstr>Challenges (2)</vt:lpstr>
      <vt:lpstr>System evolution</vt:lpstr>
      <vt:lpstr>OLLIE</vt:lpstr>
      <vt:lpstr>Number of relation phrases</vt:lpstr>
      <vt:lpstr>Demo: AKBC via OpenIE</vt:lpstr>
      <vt:lpstr>Outline</vt:lpstr>
      <vt:lpstr>Semantic role labelling</vt:lpstr>
      <vt:lpstr>A Shallow Semantic Representation:  Semantic Roles</vt:lpstr>
      <vt:lpstr>Thematic roles</vt:lpstr>
      <vt:lpstr>Thematic roles</vt:lpstr>
      <vt:lpstr>Roles can be naturally described by questions</vt:lpstr>
      <vt:lpstr>Supervised OpenIE</vt:lpstr>
      <vt:lpstr>Task: Formulate questions to elicit OpenIE triples</vt:lpstr>
      <vt:lpstr>Outline</vt:lpstr>
      <vt:lpstr>Problem</vt:lpstr>
      <vt:lpstr>Key ingredient</vt:lpstr>
      <vt:lpstr>Instance overlap as context: PATTY</vt:lpstr>
      <vt:lpstr>PATTY (2)</vt:lpstr>
      <vt:lpstr>Efficient support set overlap comparison</vt:lpstr>
      <vt:lpstr>Multilingual context: PPDB</vt:lpstr>
      <vt:lpstr>Query-click-log as context</vt:lpstr>
      <vt:lpstr>Outline</vt:lpstr>
      <vt:lpstr>Example: OpenCeres  [Lockard et al., NAACL 2019]</vt:lpstr>
      <vt:lpstr>OpenCeres</vt:lpstr>
      <vt:lpstr>Take home: OpenIE</vt:lpstr>
      <vt:lpstr>References</vt:lpstr>
      <vt:lpstr>Assignment 6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Dev</dc:creator>
  <cp:lastModifiedBy>simon</cp:lastModifiedBy>
  <cp:revision>364</cp:revision>
  <cp:lastPrinted>2022-05-27T09:22:29Z</cp:lastPrinted>
  <dcterms:created xsi:type="dcterms:W3CDTF">2019-07-17T16:03:09Z</dcterms:created>
  <dcterms:modified xsi:type="dcterms:W3CDTF">2022-06-24T08:00:31Z</dcterms:modified>
</cp:coreProperties>
</file>